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34"/>
  </p:notesMasterIdLst>
  <p:sldIdLst>
    <p:sldId id="257" r:id="rId6"/>
    <p:sldId id="276" r:id="rId7"/>
    <p:sldId id="277" r:id="rId8"/>
    <p:sldId id="278" r:id="rId9"/>
    <p:sldId id="279" r:id="rId10"/>
    <p:sldId id="280" r:id="rId11"/>
    <p:sldId id="258" r:id="rId12"/>
    <p:sldId id="293" r:id="rId13"/>
    <p:sldId id="285" r:id="rId14"/>
    <p:sldId id="287" r:id="rId15"/>
    <p:sldId id="304" r:id="rId16"/>
    <p:sldId id="286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288" r:id="rId26"/>
    <p:sldId id="284" r:id="rId27"/>
    <p:sldId id="289" r:id="rId28"/>
    <p:sldId id="290" r:id="rId29"/>
    <p:sldId id="302" r:id="rId30"/>
    <p:sldId id="303" r:id="rId31"/>
    <p:sldId id="291" r:id="rId32"/>
    <p:sldId id="29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js Kox - Bax Metaal" initials="MK-BM" lastIdx="2" clrIdx="0">
    <p:extLst>
      <p:ext uri="{19B8F6BF-5375-455C-9EA6-DF929625EA0E}">
        <p15:presenceInfo xmlns:p15="http://schemas.microsoft.com/office/powerpoint/2012/main" userId="S-1-5-21-3463386623-3967802162-2465392455-1188" providerId="AD"/>
      </p:ext>
    </p:extLst>
  </p:cmAuthor>
  <p:cmAuthor id="2" name="Arno Sprengers" initials="AS" lastIdx="32" clrIdx="1">
    <p:extLst>
      <p:ext uri="{19B8F6BF-5375-455C-9EA6-DF929625EA0E}">
        <p15:presenceInfo xmlns:p15="http://schemas.microsoft.com/office/powerpoint/2012/main" userId="S-1-5-21-3507976546-3449710896-182076224-96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8B0D8-6478-4A4A-8D9A-2DEAB4FE0EBB}" v="40" dt="2020-06-27T08:50:59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04" autoAdjust="0"/>
  </p:normalViewPr>
  <p:slideViewPr>
    <p:cSldViewPr snapToGrid="0">
      <p:cViewPr>
        <p:scale>
          <a:sx n="100" d="100"/>
          <a:sy n="100" d="100"/>
        </p:scale>
        <p:origin x="1074" y="3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7T09:33:51.348" idx="1">
    <p:pos x="10" y="10"/>
    <p:text>Aanpassen naar engels.</p:text>
    <p:extLst>
      <p:ext uri="{C676402C-5697-4E1C-873F-D02D1690AC5C}">
        <p15:threadingInfo xmlns:p15="http://schemas.microsoft.com/office/powerpoint/2012/main" timeZoneBias="-120"/>
      </p:ext>
    </p:extLst>
  </p:cm>
  <p:cm authorId="1" dt="2020-05-27T09:36:16.245" idx="2">
    <p:pos x="10" y="146"/>
    <p:text>Historie samenwerking ASML. Modelshop en fastlane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  <p:cm authorId="2" dt="2020-06-16T11:50:15.326" idx="2">
    <p:pos x="7680" y="0"/>
    <p:text>Goed overzicht alles duidelijk in een overzicht.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350CA8-E0FD-48A5-92EB-51FF417576BB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0E684993-A4FE-4CA1-A8AD-972830C57595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Mathijs Kox</a:t>
          </a:r>
          <a:br>
            <a:rPr lang="en-US" dirty="0"/>
          </a:br>
          <a:r>
            <a:rPr lang="en-US" b="1" dirty="0">
              <a:solidFill>
                <a:schemeClr val="bg1">
                  <a:lumMod val="75000"/>
                </a:schemeClr>
              </a:solidFill>
            </a:rPr>
            <a:t>Sales Director Bax Metaal</a:t>
          </a:r>
          <a:br>
            <a:rPr lang="en-US" dirty="0"/>
          </a:br>
          <a:r>
            <a:rPr lang="en-US" i="1" dirty="0"/>
            <a:t>Presenter</a:t>
          </a:r>
        </a:p>
      </dgm:t>
    </dgm:pt>
    <dgm:pt modelId="{5944BD74-9CB9-4D0C-8798-6AF8B1FE69E7}" type="parTrans" cxnId="{936D19F5-C181-4323-88CA-1A09BD59D02B}">
      <dgm:prSet/>
      <dgm:spPr/>
      <dgm:t>
        <a:bodyPr/>
        <a:lstStyle/>
        <a:p>
          <a:endParaRPr lang="en-US"/>
        </a:p>
      </dgm:t>
    </dgm:pt>
    <dgm:pt modelId="{A1E880B7-F14A-42DD-B17A-43E0C29F83D3}" type="sibTrans" cxnId="{936D19F5-C181-4323-88CA-1A09BD59D02B}">
      <dgm:prSet/>
      <dgm:spPr/>
      <dgm:t>
        <a:bodyPr/>
        <a:lstStyle/>
        <a:p>
          <a:endParaRPr lang="en-US"/>
        </a:p>
      </dgm:t>
    </dgm:pt>
    <dgm:pt modelId="{908C4673-8BA1-4241-8C08-0913D39DBD7D}">
      <dgm:prSet phldrT="[Text]"/>
      <dgm:spPr/>
      <dgm:t>
        <a:bodyPr/>
        <a:lstStyle/>
        <a:p>
          <a:r>
            <a:rPr lang="en-US" b="1" i="0" dirty="0">
              <a:solidFill>
                <a:srgbClr val="002060"/>
              </a:solidFill>
            </a:rPr>
            <a:t>Arno Sprengers</a:t>
          </a:r>
          <a:br>
            <a:rPr lang="en-US" i="1" dirty="0"/>
          </a:br>
          <a:r>
            <a:rPr lang="en-US" b="1" i="0" noProof="0" dirty="0">
              <a:solidFill>
                <a:schemeClr val="bg1">
                  <a:lumMod val="75000"/>
                </a:schemeClr>
              </a:solidFill>
            </a:rPr>
            <a:t>Manufacturing Knowledge Competence</a:t>
          </a:r>
          <a:br>
            <a:rPr lang="en-US" i="0" noProof="0" dirty="0"/>
          </a:br>
          <a:r>
            <a:rPr lang="en-US" i="1" noProof="0" dirty="0"/>
            <a:t>Facilitator</a:t>
          </a:r>
        </a:p>
      </dgm:t>
    </dgm:pt>
    <dgm:pt modelId="{9E09C941-79D4-4024-AB37-7974BD145698}" type="parTrans" cxnId="{424891B6-A191-419E-9BD3-0613F1C023B0}">
      <dgm:prSet/>
      <dgm:spPr/>
      <dgm:t>
        <a:bodyPr/>
        <a:lstStyle/>
        <a:p>
          <a:endParaRPr lang="en-US"/>
        </a:p>
      </dgm:t>
    </dgm:pt>
    <dgm:pt modelId="{D31E276F-D57F-48D1-9717-ECCD1D8D1E0B}" type="sibTrans" cxnId="{424891B6-A191-419E-9BD3-0613F1C023B0}">
      <dgm:prSet/>
      <dgm:spPr/>
      <dgm:t>
        <a:bodyPr/>
        <a:lstStyle/>
        <a:p>
          <a:endParaRPr lang="en-US"/>
        </a:p>
      </dgm:t>
    </dgm:pt>
    <dgm:pt modelId="{4C081312-1FBD-419E-8CA3-0582C0807060}" type="pres">
      <dgm:prSet presAssocID="{C0350CA8-E0FD-48A5-92EB-51FF417576BB}" presName="linearFlow" presStyleCnt="0">
        <dgm:presLayoutVars>
          <dgm:dir/>
          <dgm:resizeHandles val="exact"/>
        </dgm:presLayoutVars>
      </dgm:prSet>
      <dgm:spPr/>
    </dgm:pt>
    <dgm:pt modelId="{F61A477E-94D6-419A-8102-B804B9F58A7D}" type="pres">
      <dgm:prSet presAssocID="{908C4673-8BA1-4241-8C08-0913D39DBD7D}" presName="composite" presStyleCnt="0"/>
      <dgm:spPr/>
    </dgm:pt>
    <dgm:pt modelId="{AFB1820D-5BCC-4D36-A518-758E2F90B52F}" type="pres">
      <dgm:prSet presAssocID="{908C4673-8BA1-4241-8C08-0913D39DBD7D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F28E22D-4AEA-46A0-988E-8AABCEE2C4F2}" type="pres">
      <dgm:prSet presAssocID="{908C4673-8BA1-4241-8C08-0913D39DBD7D}" presName="txShp" presStyleLbl="node1" presStyleIdx="0" presStyleCnt="2">
        <dgm:presLayoutVars>
          <dgm:bulletEnabled val="1"/>
        </dgm:presLayoutVars>
      </dgm:prSet>
      <dgm:spPr/>
    </dgm:pt>
    <dgm:pt modelId="{1322D157-376F-4690-AB07-4E68C0381943}" type="pres">
      <dgm:prSet presAssocID="{D31E276F-D57F-48D1-9717-ECCD1D8D1E0B}" presName="spacing" presStyleCnt="0"/>
      <dgm:spPr/>
    </dgm:pt>
    <dgm:pt modelId="{5CB92ED2-EF99-4010-B6ED-115FE4547064}" type="pres">
      <dgm:prSet presAssocID="{0E684993-A4FE-4CA1-A8AD-972830C57595}" presName="composite" presStyleCnt="0"/>
      <dgm:spPr/>
    </dgm:pt>
    <dgm:pt modelId="{4A5E08A5-9A28-431D-8D69-EDFE578E6229}" type="pres">
      <dgm:prSet presAssocID="{0E684993-A4FE-4CA1-A8AD-972830C57595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3B4A0C-100F-498E-AA13-43C60B6E1B6C}" type="pres">
      <dgm:prSet presAssocID="{0E684993-A4FE-4CA1-A8AD-972830C57595}" presName="txShp" presStyleLbl="node1" presStyleIdx="1" presStyleCnt="2">
        <dgm:presLayoutVars>
          <dgm:bulletEnabled val="1"/>
        </dgm:presLayoutVars>
      </dgm:prSet>
      <dgm:spPr/>
    </dgm:pt>
  </dgm:ptLst>
  <dgm:cxnLst>
    <dgm:cxn modelId="{9466E95E-8447-4025-B30C-2556CC1C178F}" type="presOf" srcId="{908C4673-8BA1-4241-8C08-0913D39DBD7D}" destId="{9F28E22D-4AEA-46A0-988E-8AABCEE2C4F2}" srcOrd="0" destOrd="0" presId="urn:microsoft.com/office/officeart/2005/8/layout/vList3"/>
    <dgm:cxn modelId="{D5108768-72F8-46B7-9DF3-E4AD56DDB9E0}" type="presOf" srcId="{C0350CA8-E0FD-48A5-92EB-51FF417576BB}" destId="{4C081312-1FBD-419E-8CA3-0582C0807060}" srcOrd="0" destOrd="0" presId="urn:microsoft.com/office/officeart/2005/8/layout/vList3"/>
    <dgm:cxn modelId="{424891B6-A191-419E-9BD3-0613F1C023B0}" srcId="{C0350CA8-E0FD-48A5-92EB-51FF417576BB}" destId="{908C4673-8BA1-4241-8C08-0913D39DBD7D}" srcOrd="0" destOrd="0" parTransId="{9E09C941-79D4-4024-AB37-7974BD145698}" sibTransId="{D31E276F-D57F-48D1-9717-ECCD1D8D1E0B}"/>
    <dgm:cxn modelId="{31703CE9-D9D7-4D0F-B315-54C4BEA3FDC3}" type="presOf" srcId="{0E684993-A4FE-4CA1-A8AD-972830C57595}" destId="{423B4A0C-100F-498E-AA13-43C60B6E1B6C}" srcOrd="0" destOrd="0" presId="urn:microsoft.com/office/officeart/2005/8/layout/vList3"/>
    <dgm:cxn modelId="{936D19F5-C181-4323-88CA-1A09BD59D02B}" srcId="{C0350CA8-E0FD-48A5-92EB-51FF417576BB}" destId="{0E684993-A4FE-4CA1-A8AD-972830C57595}" srcOrd="1" destOrd="0" parTransId="{5944BD74-9CB9-4D0C-8798-6AF8B1FE69E7}" sibTransId="{A1E880B7-F14A-42DD-B17A-43E0C29F83D3}"/>
    <dgm:cxn modelId="{0ECC5840-3856-4572-8F67-0A839CB36833}" type="presParOf" srcId="{4C081312-1FBD-419E-8CA3-0582C0807060}" destId="{F61A477E-94D6-419A-8102-B804B9F58A7D}" srcOrd="0" destOrd="0" presId="urn:microsoft.com/office/officeart/2005/8/layout/vList3"/>
    <dgm:cxn modelId="{926C7692-D752-4864-941F-F469D7FF3716}" type="presParOf" srcId="{F61A477E-94D6-419A-8102-B804B9F58A7D}" destId="{AFB1820D-5BCC-4D36-A518-758E2F90B52F}" srcOrd="0" destOrd="0" presId="urn:microsoft.com/office/officeart/2005/8/layout/vList3"/>
    <dgm:cxn modelId="{D0985A6A-0C0D-4ED1-BE18-9B213A3C9BA9}" type="presParOf" srcId="{F61A477E-94D6-419A-8102-B804B9F58A7D}" destId="{9F28E22D-4AEA-46A0-988E-8AABCEE2C4F2}" srcOrd="1" destOrd="0" presId="urn:microsoft.com/office/officeart/2005/8/layout/vList3"/>
    <dgm:cxn modelId="{68D707EC-2FFE-45EA-8916-BDF71CE30AF0}" type="presParOf" srcId="{4C081312-1FBD-419E-8CA3-0582C0807060}" destId="{1322D157-376F-4690-AB07-4E68C0381943}" srcOrd="1" destOrd="0" presId="urn:microsoft.com/office/officeart/2005/8/layout/vList3"/>
    <dgm:cxn modelId="{D24FA4BE-176E-41E6-927A-9326B0243385}" type="presParOf" srcId="{4C081312-1FBD-419E-8CA3-0582C0807060}" destId="{5CB92ED2-EF99-4010-B6ED-115FE4547064}" srcOrd="2" destOrd="0" presId="urn:microsoft.com/office/officeart/2005/8/layout/vList3"/>
    <dgm:cxn modelId="{F164FBEB-59D4-48DD-B6B4-5F910FB6BE93}" type="presParOf" srcId="{5CB92ED2-EF99-4010-B6ED-115FE4547064}" destId="{4A5E08A5-9A28-431D-8D69-EDFE578E6229}" srcOrd="0" destOrd="0" presId="urn:microsoft.com/office/officeart/2005/8/layout/vList3"/>
    <dgm:cxn modelId="{0BE4EE34-6FAE-40D8-9E35-90C0C126CE77}" type="presParOf" srcId="{5CB92ED2-EF99-4010-B6ED-115FE4547064}" destId="{423B4A0C-100F-498E-AA13-43C60B6E1B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8E22D-4AEA-46A0-988E-8AABCEE2C4F2}">
      <dsp:nvSpPr>
        <dsp:cNvPr id="0" name=""/>
        <dsp:cNvSpPr/>
      </dsp:nvSpPr>
      <dsp:spPr>
        <a:xfrm rot="10800000">
          <a:off x="1735301" y="325"/>
          <a:ext cx="5713175" cy="11850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02060"/>
              </a:solidFill>
            </a:rPr>
            <a:t>Arno Sprengers</a:t>
          </a:r>
          <a:br>
            <a:rPr lang="en-US" sz="2200" i="1" kern="1200" dirty="0"/>
          </a:br>
          <a:r>
            <a:rPr lang="en-US" sz="2200" b="1" i="0" kern="1200" noProof="0" dirty="0">
              <a:solidFill>
                <a:schemeClr val="bg1">
                  <a:lumMod val="75000"/>
                </a:schemeClr>
              </a:solidFill>
            </a:rPr>
            <a:t>Manufacturing Knowledge Competence</a:t>
          </a:r>
          <a:br>
            <a:rPr lang="en-US" sz="2200" i="0" kern="1200" noProof="0" dirty="0"/>
          </a:br>
          <a:r>
            <a:rPr lang="en-US" sz="2200" i="1" kern="1200" noProof="0" dirty="0"/>
            <a:t>Facilitator</a:t>
          </a:r>
        </a:p>
      </dsp:txBody>
      <dsp:txXfrm rot="10800000">
        <a:off x="2031570" y="325"/>
        <a:ext cx="5416906" cy="1185075"/>
      </dsp:txXfrm>
    </dsp:sp>
    <dsp:sp modelId="{AFB1820D-5BCC-4D36-A518-758E2F90B52F}">
      <dsp:nvSpPr>
        <dsp:cNvPr id="0" name=""/>
        <dsp:cNvSpPr/>
      </dsp:nvSpPr>
      <dsp:spPr>
        <a:xfrm>
          <a:off x="1142764" y="325"/>
          <a:ext cx="1185075" cy="11850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B4A0C-100F-498E-AA13-43C60B6E1B6C}">
      <dsp:nvSpPr>
        <dsp:cNvPr id="0" name=""/>
        <dsp:cNvSpPr/>
      </dsp:nvSpPr>
      <dsp:spPr>
        <a:xfrm rot="10800000">
          <a:off x="1735301" y="1481669"/>
          <a:ext cx="5713175" cy="11850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8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02060"/>
              </a:solidFill>
            </a:rPr>
            <a:t>Mathijs Kox</a:t>
          </a:r>
          <a:br>
            <a:rPr lang="en-US" sz="2200" kern="1200" dirty="0"/>
          </a:br>
          <a:r>
            <a:rPr lang="en-US" sz="2200" b="1" kern="1200" dirty="0">
              <a:solidFill>
                <a:schemeClr val="bg1">
                  <a:lumMod val="75000"/>
                </a:schemeClr>
              </a:solidFill>
            </a:rPr>
            <a:t>Sales Director Bax Metaal</a:t>
          </a:r>
          <a:br>
            <a:rPr lang="en-US" sz="2200" kern="1200" dirty="0"/>
          </a:br>
          <a:r>
            <a:rPr lang="en-US" sz="2200" i="1" kern="1200" dirty="0"/>
            <a:t>Presenter</a:t>
          </a:r>
        </a:p>
      </dsp:txBody>
      <dsp:txXfrm rot="10800000">
        <a:off x="2031570" y="1481669"/>
        <a:ext cx="5416906" cy="1185075"/>
      </dsp:txXfrm>
    </dsp:sp>
    <dsp:sp modelId="{4A5E08A5-9A28-431D-8D69-EDFE578E6229}">
      <dsp:nvSpPr>
        <dsp:cNvPr id="0" name=""/>
        <dsp:cNvSpPr/>
      </dsp:nvSpPr>
      <dsp:spPr>
        <a:xfrm>
          <a:off x="1142764" y="1481669"/>
          <a:ext cx="1185075" cy="11850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E783C-30D8-4EED-8A14-A982439047BC}" type="datetimeFigureOut">
              <a:rPr lang="en-US" smtClean="0"/>
              <a:t>6/27/2020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F61B4-E5CB-4840-A439-A44ACD6BC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GUIDANCE:</a:t>
            </a:r>
            <a:r>
              <a:rPr lang="en-US" b="1" baseline="0" dirty="0"/>
              <a:t> </a:t>
            </a:r>
          </a:p>
          <a:p>
            <a:r>
              <a:rPr lang="en-US" u="sng" baseline="0" dirty="0"/>
              <a:t>Time</a:t>
            </a:r>
            <a:r>
              <a:rPr lang="en-US" baseline="0" dirty="0"/>
              <a:t>: 5 min before the session + 2 minutes. </a:t>
            </a:r>
          </a:p>
          <a:p>
            <a:r>
              <a:rPr lang="en-US" b="1" baseline="0" dirty="0"/>
              <a:t>11:02 – 11:04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u="sng" baseline="0" dirty="0"/>
              <a:t>Remark</a:t>
            </a:r>
            <a:r>
              <a:rPr lang="en-US" baseline="0" dirty="0"/>
              <a:t>: </a:t>
            </a:r>
            <a:r>
              <a:rPr lang="en-US" dirty="0"/>
              <a:t>Be mindful about your starting time during the session. Wait not longer than 2 minutes.</a:t>
            </a:r>
          </a:p>
          <a:p>
            <a:pPr lvl="0"/>
            <a:br>
              <a:rPr lang="en-US" baseline="0" dirty="0"/>
            </a:br>
            <a:r>
              <a:rPr lang="en-US" u="sng" baseline="0" dirty="0"/>
              <a:t>Supporting speaking notes/pointers</a:t>
            </a:r>
            <a:r>
              <a:rPr lang="en-US" baseline="0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Hello all participants.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cs typeface="Calibri"/>
              </a:rPr>
              <a:t>Welcome to the first digital manufacturing Live meeting.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A new approach for these presentation sessions.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A happening where you can learn, listen and participate actively.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Be patient with us when some things are not perfect.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>
              <a:solidFill>
                <a:srgbClr val="FF0000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Today sheet metal is on the agenda as a manufacturing process.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6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GUIDANCE:</a:t>
            </a:r>
            <a:r>
              <a:rPr lang="en-US" b="1" baseline="0" dirty="0"/>
              <a:t> </a:t>
            </a:r>
          </a:p>
          <a:p>
            <a:r>
              <a:rPr lang="en-US" u="sng" baseline="0" dirty="0"/>
              <a:t>Time</a:t>
            </a:r>
            <a:r>
              <a:rPr lang="en-US" baseline="0" dirty="0"/>
              <a:t>: 10 minutes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/>
              <a:t>Remark</a:t>
            </a:r>
            <a:r>
              <a:rPr lang="en-US" baseline="0" dirty="0"/>
              <a:t>: 	check that </a:t>
            </a:r>
            <a:r>
              <a:rPr lang="en-US" baseline="0" dirty="0" err="1"/>
              <a:t>menti</a:t>
            </a:r>
            <a:r>
              <a:rPr lang="en-US" baseline="0" dirty="0"/>
              <a:t> </a:t>
            </a:r>
            <a:r>
              <a:rPr lang="en-US" baseline="0" dirty="0" err="1"/>
              <a:t>wordclouds</a:t>
            </a:r>
            <a:r>
              <a:rPr lang="en-US" baseline="0" dirty="0"/>
              <a:t>, are open for posting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post the </a:t>
            </a:r>
            <a:r>
              <a:rPr lang="en-US" baseline="0" dirty="0" err="1"/>
              <a:t>wordcloud</a:t>
            </a:r>
            <a:r>
              <a:rPr lang="en-US" baseline="0" dirty="0"/>
              <a:t> results in the chat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use arrows to switch between </a:t>
            </a:r>
            <a:r>
              <a:rPr lang="en-US" baseline="0" dirty="0" err="1"/>
              <a:t>wordclouds</a:t>
            </a:r>
            <a:r>
              <a:rPr lang="en-US" baseline="0" dirty="0"/>
              <a:t>. (This will trigger the participants phones to go to the next question)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Tell trainees to click through to the next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Ask facilitator to voice feedback voice to voice, as you cannot see the conversation</a:t>
            </a:r>
          </a:p>
          <a:p>
            <a:pPr lvl="0"/>
            <a:br>
              <a:rPr lang="en-US" baseline="0" dirty="0"/>
            </a:br>
            <a:r>
              <a:rPr lang="en-US" u="sng" baseline="0" dirty="0"/>
              <a:t>Supporting speaking notes/pointers</a:t>
            </a:r>
            <a:r>
              <a:rPr lang="en-US" baseline="0" dirty="0"/>
              <a:t>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menti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wordcloud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capture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arguments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idea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also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replicate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answers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so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these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become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bigger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There are 2 clouds they can post to: first as [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manufacturer]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second as a [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customer support/client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]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Then discuss what this means for you as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[designer]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3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GUIDANCE:</a:t>
            </a:r>
            <a:r>
              <a:rPr lang="en-US" b="1" baseline="0" dirty="0"/>
              <a:t> </a:t>
            </a:r>
          </a:p>
          <a:p>
            <a:r>
              <a:rPr lang="en-US" u="sng" baseline="0" dirty="0"/>
              <a:t>Time</a:t>
            </a:r>
            <a:r>
              <a:rPr lang="en-US" baseline="0" dirty="0"/>
              <a:t>: 10 minutes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/>
              <a:t>Remark</a:t>
            </a:r>
            <a:r>
              <a:rPr lang="en-US" baseline="0" dirty="0"/>
              <a:t>: 	check that </a:t>
            </a:r>
            <a:r>
              <a:rPr lang="en-US" baseline="0" dirty="0" err="1"/>
              <a:t>menti</a:t>
            </a:r>
            <a:r>
              <a:rPr lang="en-US" baseline="0" dirty="0"/>
              <a:t> </a:t>
            </a:r>
            <a:r>
              <a:rPr lang="en-US" baseline="0" dirty="0" err="1"/>
              <a:t>wordclouds</a:t>
            </a:r>
            <a:r>
              <a:rPr lang="en-US" baseline="0" dirty="0"/>
              <a:t>, are open for posting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post the </a:t>
            </a:r>
            <a:r>
              <a:rPr lang="en-US" baseline="0" dirty="0" err="1"/>
              <a:t>wordcloud</a:t>
            </a:r>
            <a:r>
              <a:rPr lang="en-US" baseline="0" dirty="0"/>
              <a:t> results in the chat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use arrows to switch between </a:t>
            </a:r>
            <a:r>
              <a:rPr lang="en-US" baseline="0" dirty="0" err="1"/>
              <a:t>wordclouds</a:t>
            </a:r>
            <a:r>
              <a:rPr lang="en-US" baseline="0" dirty="0"/>
              <a:t>. (This will trigger the participants phones to go to the next question)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Tell trainees to click through to the next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Ask facilitator to voice feedback voice to voice, as you cannot see the conversation</a:t>
            </a:r>
          </a:p>
          <a:p>
            <a:pPr lvl="0"/>
            <a:br>
              <a:rPr lang="en-US" baseline="0" dirty="0"/>
            </a:br>
            <a:r>
              <a:rPr lang="en-US" u="sng" baseline="0" dirty="0"/>
              <a:t>Supporting speaking notes/pointers</a:t>
            </a:r>
            <a:r>
              <a:rPr lang="en-US" baseline="0" dirty="0"/>
              <a:t>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a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menti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wordcloud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capture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arguments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idea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also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replicate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answers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so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that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these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become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bigger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There are 2 clouds they can post to: first as [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manufacturer]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, second as a [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customer support/client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]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Then discuss what this means for you as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+mn-cs"/>
              </a:rPr>
              <a:t>[designer]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9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32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GUIDANCE:</a:t>
            </a:r>
            <a:r>
              <a:rPr lang="en-US" b="1" baseline="0" dirty="0"/>
              <a:t> </a:t>
            </a:r>
          </a:p>
          <a:p>
            <a:r>
              <a:rPr lang="en-US" u="sng" baseline="0" dirty="0"/>
              <a:t>Time</a:t>
            </a:r>
            <a:r>
              <a:rPr lang="en-US" baseline="0" dirty="0"/>
              <a:t>: 2 minutes </a:t>
            </a:r>
          </a:p>
          <a:p>
            <a:r>
              <a:rPr lang="en-US" b="1" baseline="0" dirty="0"/>
              <a:t>11:04 – 11:06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u="sng" baseline="0" dirty="0"/>
              <a:t>Remark</a:t>
            </a:r>
            <a:r>
              <a:rPr lang="en-US" i="1" baseline="0" dirty="0"/>
              <a:t>: be brief and relevant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baseline="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baseline="0" dirty="0">
                <a:solidFill>
                  <a:srgbClr val="FF0000"/>
                </a:solidFill>
              </a:rPr>
              <a:t>Arno: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Mathijs Kox from Bax metal will explain the further details of this process.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Mathijs can you introduce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rgbClr val="FF0000"/>
                </a:solidFill>
              </a:rPr>
              <a:t>Mathijs: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>
                <a:solidFill>
                  <a:srgbClr val="FF0000"/>
                </a:solidFill>
              </a:rPr>
              <a:t>Introducing him selves.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6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FACILITATOR GUIDANCE:</a:t>
            </a:r>
            <a:r>
              <a:rPr lang="en-US" b="1" baseline="0" dirty="0"/>
              <a:t> </a:t>
            </a:r>
          </a:p>
          <a:p>
            <a:r>
              <a:rPr lang="en-US" u="sng" baseline="0" dirty="0"/>
              <a:t>Time</a:t>
            </a:r>
            <a:r>
              <a:rPr lang="en-US" baseline="0" dirty="0"/>
              <a:t>: 3 minutes </a:t>
            </a:r>
          </a:p>
          <a:p>
            <a:r>
              <a:rPr lang="en-US" b="1" baseline="0" dirty="0"/>
              <a:t>11:06 – 11:09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dirty="0"/>
              <a:t>Remark</a:t>
            </a:r>
            <a:r>
              <a:rPr lang="en-US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u="sng" baseline="0" dirty="0"/>
              <a:t>Supporting speaking notes/pointers</a:t>
            </a:r>
            <a:r>
              <a:rPr lang="en-US" baseline="0" dirty="0"/>
              <a:t>: Welcome the participants and run them through the purpose and agenda of the coming 2 hours. </a:t>
            </a:r>
          </a:p>
          <a:p>
            <a:endParaRPr lang="en-US" baseline="0" dirty="0"/>
          </a:p>
          <a:p>
            <a:r>
              <a:rPr lang="en-US" baseline="0" dirty="0"/>
              <a:t>Arno:</a:t>
            </a:r>
          </a:p>
          <a:p>
            <a:r>
              <a:rPr lang="en-US" b="1" baseline="0" dirty="0"/>
              <a:t>We have put together the following agenda for you.</a:t>
            </a:r>
          </a:p>
          <a:p>
            <a:endParaRPr lang="en-US" b="1" dirty="0"/>
          </a:p>
          <a:p>
            <a:br>
              <a:rPr lang="en-US" baseline="0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7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2 minutes </a:t>
            </a:r>
          </a:p>
          <a:p>
            <a:r>
              <a:rPr lang="en-US" b="1" baseline="0" noProof="0" dirty="0"/>
              <a:t>11:09 – 11:11</a:t>
            </a:r>
          </a:p>
          <a:p>
            <a:endParaRPr lang="en-US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baseline="0" noProof="0" dirty="0"/>
              <a:t>Remark</a:t>
            </a:r>
            <a:r>
              <a:rPr lang="en-US" baseline="0" noProof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baseline="0" noProof="0" dirty="0"/>
            </a:br>
            <a:r>
              <a:rPr lang="en-US" u="sng" baseline="0" noProof="0" dirty="0"/>
              <a:t>Supporting speaking notes/pointers</a:t>
            </a:r>
            <a:r>
              <a:rPr lang="en-US" baseline="0" noProof="0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/>
              <a:t>Run participants through the virtual rules in order to have an engaging session. </a:t>
            </a:r>
            <a:endParaRPr lang="en-US" noProof="0" dirty="0"/>
          </a:p>
          <a:p>
            <a:endParaRPr lang="en-US" dirty="0"/>
          </a:p>
          <a:p>
            <a:r>
              <a:rPr lang="en-US" dirty="0"/>
              <a:t>Participation is key in Virtual classes as we do not see non-verbal cues.</a:t>
            </a:r>
          </a:p>
          <a:p>
            <a:endParaRPr lang="en-US" dirty="0"/>
          </a:p>
          <a:p>
            <a:r>
              <a:rPr lang="en-US" dirty="0"/>
              <a:t>Arno:</a:t>
            </a:r>
          </a:p>
          <a:p>
            <a:r>
              <a:rPr lang="en-US" b="1" dirty="0"/>
              <a:t>During this session we ask for your cooperation.</a:t>
            </a:r>
          </a:p>
          <a:p>
            <a:r>
              <a:rPr lang="en-US" b="1" dirty="0"/>
              <a:t>This to make the session even more effective.</a:t>
            </a:r>
          </a:p>
          <a:p>
            <a:r>
              <a:rPr lang="en-US" b="1" dirty="0"/>
              <a:t>We rely on your.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1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3 minutes </a:t>
            </a:r>
          </a:p>
          <a:p>
            <a:r>
              <a:rPr lang="en-US" b="1" baseline="0" noProof="0" dirty="0"/>
              <a:t>11:11 – 11:14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/>
              <a:t>Arno: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noProof="0" dirty="0"/>
              <a:t>From here Matthijs will tell you more about sheet metal.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noProof="0" dirty="0"/>
              <a:t>Mathijs: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2 minutes </a:t>
            </a:r>
          </a:p>
          <a:p>
            <a:r>
              <a:rPr lang="en-US" b="1" baseline="0" noProof="0" dirty="0"/>
              <a:t>11:14 – 11:16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noProof="0" dirty="0"/>
              <a:t>Mathijs: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3 minutes </a:t>
            </a:r>
          </a:p>
          <a:p>
            <a:r>
              <a:rPr lang="en-US" b="1" baseline="0" noProof="0" dirty="0"/>
              <a:t>11:16 – 11:19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noProof="0" dirty="0"/>
              <a:t>Mathijs: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2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2 minutes </a:t>
            </a:r>
          </a:p>
          <a:p>
            <a:r>
              <a:rPr lang="en-US" b="1" baseline="0" noProof="0" dirty="0"/>
              <a:t>11:19 – 11:21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noProof="0" dirty="0"/>
              <a:t>Mathijs: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8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/>
              <a:t>FACILITATOR GUIDANCE:</a:t>
            </a:r>
            <a:r>
              <a:rPr lang="en-US" b="1" baseline="0" noProof="0" dirty="0"/>
              <a:t> </a:t>
            </a:r>
          </a:p>
          <a:p>
            <a:r>
              <a:rPr lang="en-US" u="sng" baseline="0" noProof="0" dirty="0"/>
              <a:t>Time</a:t>
            </a:r>
            <a:r>
              <a:rPr lang="en-US" baseline="0" noProof="0" dirty="0"/>
              <a:t>: 10 minutes </a:t>
            </a:r>
          </a:p>
          <a:p>
            <a:r>
              <a:rPr lang="en-US" b="1" baseline="0" noProof="0" dirty="0"/>
              <a:t>11:21 – 11:31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noProof="0" dirty="0"/>
              <a:t>Mathijs: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F61B4-E5CB-4840-A439-A44ACD6BC3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B43D-514B-4873-974A-6FC3DD6C6BEC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03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59F8-3F5C-4F47-99F0-2F29F5773FBE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93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8656-6332-4B3C-962C-EE671897B39B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90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0D3C89-473A-4771-81BE-07C43FCC7449}"/>
              </a:ext>
            </a:extLst>
          </p:cNvPr>
          <p:cNvSpPr/>
          <p:nvPr userDrawn="1"/>
        </p:nvSpPr>
        <p:spPr>
          <a:xfrm>
            <a:off x="0" y="0"/>
            <a:ext cx="9410700" cy="15208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08907BF-4607-49E2-9016-84700262F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65022"/>
            <a:ext cx="8210550" cy="432030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FC343D67-613D-44E2-B510-0BB66114B6B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985839"/>
            <a:ext cx="8210550" cy="43203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8" name="Afbeelding 4">
            <a:extLst>
              <a:ext uri="{FF2B5EF4-FFF2-40B4-BE49-F238E27FC236}">
                <a16:creationId xmlns:a16="http://schemas.microsoft.com/office/drawing/2014/main" id="{CAFD4CE1-2601-41B1-B8ED-C604F51EB4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2" y="5414649"/>
            <a:ext cx="1326172" cy="5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de stijl te </a:t>
            </a:r>
            <a:r>
              <a:rPr lang="nl-NL" dirty="0" err="1"/>
              <a:t>bewerkenc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32A-C529-496E-A51F-50F162C5BC54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44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7597-C6EB-4AFE-9D3E-F55810CB0994}" type="datetime1">
              <a:rPr lang="en-US" smtClean="0"/>
              <a:t>6/27/2020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03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F8ABE-F527-4DF2-B9D1-45632B2D06E1}" type="datetime1">
              <a:rPr lang="en-US" smtClean="0"/>
              <a:t>6/27/2020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9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1F08-CC63-4C37-B7AC-67224A15A88D}" type="datetime1">
              <a:rPr lang="en-US" smtClean="0"/>
              <a:t>6/27/2020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30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C36B-36ED-46C5-8169-5D29AB2B66E3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39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F14A-1E55-4B56-BF96-03B8480C976A}" type="datetime1">
              <a:rPr lang="en-US" smtClean="0"/>
              <a:t>6/27/2020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6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BAB7-1099-4EC9-B0C7-16C3EC87F47C}" type="datetime1">
              <a:rPr lang="en-US" smtClean="0"/>
              <a:t>6/27/2020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84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E69E-719A-48F1-9AAC-3E2FC6896B73}" type="datetime1">
              <a:rPr lang="en-US" smtClean="0"/>
              <a:t>6/27/2020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7392-EA27-4CCD-B96D-F243B51E4B70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276C5-510D-467B-9B44-1634802E3C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58" y="761345"/>
            <a:ext cx="546032" cy="548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0F40DB-BC91-4DFA-8959-5E3E835BD1BA}"/>
              </a:ext>
            </a:extLst>
          </p:cNvPr>
          <p:cNvSpPr txBox="1"/>
          <p:nvPr userDrawn="1"/>
        </p:nvSpPr>
        <p:spPr>
          <a:xfrm>
            <a:off x="9620250" y="238125"/>
            <a:ext cx="222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Manufacturing Knowledge</a:t>
            </a:r>
            <a:br>
              <a:rPr lang="en-US" sz="1400" b="1" dirty="0"/>
            </a:br>
            <a:r>
              <a:rPr lang="en-US" sz="1400" b="1" dirty="0"/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173089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www.menti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jCaTasBEvn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CwxXGFUyJQ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HCvYaIqbLmk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outu.be/Kmp87UB97X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KZffHwryFH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youtu.be/AniO8mG7Ra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youtu.be/ab7_arvnmC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hyperlink" Target="https://www.knowledgesharingcentre.com/quenstions-and-answers-bax-metaal-bv/" TargetMode="Externa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forms.microsoft.com/Pages/ResponsePage.aspx?id=qLpzr5T1sk6jnZPpbK1h_HNGhmUQBUpIrrmiNH1_ZV5UMFk2WUxGUkRKUEJRVlpYMEE4WE5JM1FCNy4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raft-education.nl/gps/" TargetMode="External"/><Relationship Id="rId4" Type="http://schemas.openxmlformats.org/officeDocument/2006/relationships/hyperlink" Target="http://www.vormenplaatstoleranties.nl/vpt-in-vogelvluch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nowledgesharingcentre.com/manufacturin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owledgesharingcentre.com/arranged-by-date-manufacturing/?row=2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ml.sharepoint.com/sites/ManufacturingKnowledge" TargetMode="External"/><Relationship Id="rId5" Type="http://schemas.openxmlformats.org/officeDocument/2006/relationships/hyperlink" Target="mailto:manufacturing.knowledge.sharing@asml.com" TargetMode="External"/><Relationship Id="rId4" Type="http://schemas.openxmlformats.org/officeDocument/2006/relationships/hyperlink" Target="https://asml.sharepoint.com/sites/ManufacturingKnowledge/SitePages/manufacturingtechnique.asp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4ACB99-A654-4E1D-842C-D7D5FC09757C}"/>
              </a:ext>
            </a:extLst>
          </p:cNvPr>
          <p:cNvSpPr txBox="1"/>
          <p:nvPr/>
        </p:nvSpPr>
        <p:spPr>
          <a:xfrm>
            <a:off x="4291343" y="4364710"/>
            <a:ext cx="7530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Supplier presentation Bax Metaal B.V.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Presenter: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Mathijs Kox</a:t>
            </a:r>
          </a:p>
          <a:p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Function: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Sales Director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25BA4-2393-4F6C-A328-BD978FA2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5" y="274416"/>
            <a:ext cx="977666" cy="981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A8A38D-AA2A-4FCA-BE66-A38A8FBA656B}"/>
              </a:ext>
            </a:extLst>
          </p:cNvPr>
          <p:cNvSpPr txBox="1"/>
          <p:nvPr/>
        </p:nvSpPr>
        <p:spPr>
          <a:xfrm>
            <a:off x="1771751" y="473024"/>
            <a:ext cx="6593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Manufacturing Knowledge Sharing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EDC478B-B0C9-42EE-ABA0-C09A2516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612" y="1784188"/>
            <a:ext cx="2381582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2D313-B456-401F-B327-30ABC0D8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D88EE-1601-434A-9C0C-21AA2C00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FFFBD-A9BD-49A6-A567-1B4F07FB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23E0C4-8EBD-4A1E-B411-5CE108AC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What is the most important reasons to use sheet metal?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ADE73-637E-4EE2-8B88-2B569FA2A27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364303-0E4D-40EC-ACC7-0B791DD3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8" y="1988833"/>
            <a:ext cx="1070517" cy="1070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9F18F-D4DF-4C80-BC09-53D1CA440B33}"/>
              </a:ext>
            </a:extLst>
          </p:cNvPr>
          <p:cNvSpPr txBox="1"/>
          <p:nvPr/>
        </p:nvSpPr>
        <p:spPr>
          <a:xfrm>
            <a:off x="1806230" y="2195088"/>
            <a:ext cx="4016997" cy="13311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nl-NL" sz="1600" b="1" dirty="0" err="1">
                <a:solidFill>
                  <a:schemeClr val="tx2"/>
                </a:solidFill>
                <a:latin typeface="+mn-lt"/>
              </a:rPr>
              <a:t>Instructions</a:t>
            </a:r>
            <a:endParaRPr lang="nl-NL" sz="1600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900"/>
              </a:spcAft>
            </a:pPr>
            <a:r>
              <a:rPr lang="nl-NL" sz="1600" dirty="0">
                <a:solidFill>
                  <a:schemeClr val="tx2"/>
                </a:solidFill>
                <a:latin typeface="+mn-lt"/>
              </a:rPr>
              <a:t>Go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to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1600" b="1" dirty="0">
                <a:solidFill>
                  <a:schemeClr val="tx2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r>
              <a:rPr lang="nl-NL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use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code </a:t>
            </a:r>
            <a:r>
              <a:rPr lang="nl-NL" sz="1600" b="1" dirty="0">
                <a:solidFill>
                  <a:schemeClr val="tx2"/>
                </a:solidFill>
                <a:highlight>
                  <a:srgbClr val="86CEF4"/>
                </a:highlight>
                <a:latin typeface="+mn-lt"/>
              </a:rPr>
              <a:t>[31 41 03</a:t>
            </a:r>
            <a:r>
              <a:rPr lang="nl-NL" sz="1600" b="1" dirty="0">
                <a:solidFill>
                  <a:srgbClr val="0F238C"/>
                </a:solidFill>
                <a:highlight>
                  <a:srgbClr val="86CEF4"/>
                </a:highlight>
                <a:latin typeface="+mn-lt"/>
              </a:rPr>
              <a:t> </a:t>
            </a:r>
            <a:r>
              <a:rPr lang="nl-NL" sz="1600" b="1" dirty="0">
                <a:solidFill>
                  <a:schemeClr val="tx2"/>
                </a:solidFill>
                <a:highlight>
                  <a:srgbClr val="86CEF4"/>
                </a:highlight>
                <a:latin typeface="+mn-lt"/>
              </a:rPr>
              <a:t>]</a:t>
            </a:r>
          </a:p>
          <a:p>
            <a:pPr>
              <a:spcAft>
                <a:spcPts val="900"/>
              </a:spcAft>
            </a:pPr>
            <a:endParaRPr lang="nl-NL" sz="1600" b="1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900"/>
              </a:spcAft>
            </a:pPr>
            <a:endParaRPr lang="nl-NL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BB2279-1CB0-44AD-9F50-B399A09BB9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2" b="24926"/>
          <a:stretch/>
        </p:blipFill>
        <p:spPr>
          <a:xfrm>
            <a:off x="826518" y="3089862"/>
            <a:ext cx="6096000" cy="1209741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B85590-566E-4602-A467-7A51C087D448}"/>
              </a:ext>
            </a:extLst>
          </p:cNvPr>
          <p:cNvSpPr txBox="1"/>
          <p:nvPr/>
        </p:nvSpPr>
        <p:spPr>
          <a:xfrm>
            <a:off x="826518" y="4492581"/>
            <a:ext cx="69663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2286000">
              <a:spcAft>
                <a:spcPts val="900"/>
              </a:spcAft>
            </a:pPr>
            <a:r>
              <a:rPr lang="nl-NL" sz="1600" dirty="0">
                <a:solidFill>
                  <a:schemeClr val="tx2"/>
                </a:solidFill>
                <a:sym typeface="Wingdings" panose="05000000000000000000" pitchFamily="2" charset="2"/>
              </a:rPr>
              <a:t>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Grab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your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phone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	</a:t>
            </a:r>
            <a:r>
              <a:rPr lang="nl-NL" sz="1600" dirty="0">
                <a:solidFill>
                  <a:schemeClr val="tx2"/>
                </a:solidFill>
                <a:sym typeface="Wingdings" panose="05000000000000000000" pitchFamily="2" charset="2"/>
              </a:rPr>
              <a:t> 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Go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to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menti.com</a:t>
            </a:r>
            <a:r>
              <a:rPr lang="nl-NL" sz="1600" dirty="0">
                <a:solidFill>
                  <a:schemeClr val="tx2"/>
                </a:solidFill>
              </a:rPr>
              <a:t>	</a:t>
            </a:r>
            <a:r>
              <a:rPr lang="nl-NL" sz="1600" dirty="0">
                <a:solidFill>
                  <a:schemeClr val="tx2"/>
                </a:solidFill>
                <a:sym typeface="Wingdings" panose="05000000000000000000" pitchFamily="2" charset="2"/>
              </a:rPr>
              <a:t> 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Enter </a:t>
            </a:r>
            <a:r>
              <a:rPr lang="nl-NL" sz="1600" dirty="0" err="1">
                <a:solidFill>
                  <a:schemeClr val="tx2"/>
                </a:solidFill>
                <a:latin typeface="+mn-lt"/>
              </a:rPr>
              <a:t>the</a:t>
            </a:r>
            <a:r>
              <a:rPr lang="nl-NL" sz="1600" dirty="0">
                <a:solidFill>
                  <a:schemeClr val="tx2"/>
                </a:solidFill>
                <a:latin typeface="+mn-lt"/>
              </a:rPr>
              <a:t> code</a:t>
            </a:r>
            <a:endParaRPr lang="nl-NL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AE0A6-3453-4ABB-A409-7B7F39315643}"/>
              </a:ext>
            </a:extLst>
          </p:cNvPr>
          <p:cNvSpPr txBox="1"/>
          <p:nvPr/>
        </p:nvSpPr>
        <p:spPr>
          <a:xfrm>
            <a:off x="8556729" y="2060370"/>
            <a:ext cx="190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 </a:t>
            </a:r>
            <a:r>
              <a:rPr lang="en-US" b="1" dirty="0"/>
              <a:t>31 41 03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38C43-05CA-4CF2-943C-7AD178807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58" y="285662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2D313-B456-401F-B327-30ABC0D8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D88EE-1601-434A-9C0C-21AA2C00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FFFBD-A9BD-49A6-A567-1B4F07FB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23E0C4-8EBD-4A1E-B411-5CE108AC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What is the most important reasons to use sheet metal?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ADE73-637E-4EE2-8B88-2B569FA2A27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C0FF2-29DB-4BAA-9404-1DC6C7E0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72547"/>
            <a:ext cx="77152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Technology, Creativity and Innovation are Bound Together ...">
            <a:extLst>
              <a:ext uri="{FF2B5EF4-FFF2-40B4-BE49-F238E27FC236}">
                <a16:creationId xmlns:a16="http://schemas.microsoft.com/office/drawing/2014/main" id="{F44C2940-D8B3-41F3-BA5F-4DFB45D48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5" t="3027"/>
          <a:stretch/>
        </p:blipFill>
        <p:spPr bwMode="auto">
          <a:xfrm>
            <a:off x="-1699445" y="1539459"/>
            <a:ext cx="4679004" cy="37111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B6B64-0D85-4143-801A-3C6A8DE02023}"/>
              </a:ext>
            </a:extLst>
          </p:cNvPr>
          <p:cNvSpPr txBox="1"/>
          <p:nvPr/>
        </p:nvSpPr>
        <p:spPr>
          <a:xfrm>
            <a:off x="3290047" y="2187388"/>
            <a:ext cx="749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Which processes are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109BD-08A6-447E-83CE-974012DE1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2657503"/>
            <a:ext cx="5724946" cy="8861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362293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general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sheet metal and deburring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tube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Preparation before bending and welding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Bending sheet metal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Welding sheet metal and tube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Aftertreatment – finishing</a:t>
            </a:r>
          </a:p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Cleaning</a:t>
            </a:r>
          </a:p>
        </p:txBody>
      </p:sp>
    </p:spTree>
    <p:extLst>
      <p:ext uri="{BB962C8B-B14F-4D97-AF65-F5344CB8AC3E}">
        <p14:creationId xmlns:p14="http://schemas.microsoft.com/office/powerpoint/2010/main" val="1374931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094AC4B-BD3C-4513-8635-84349CED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056" y="3621164"/>
            <a:ext cx="7009189" cy="261359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DFCE963-4B9D-4EE9-84C3-C84D82E2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651" y="1539459"/>
            <a:ext cx="3789996" cy="52279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4288250" y="162213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general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5895C855-340B-4EA4-9E01-3368838223DB}"/>
              </a:ext>
            </a:extLst>
          </p:cNvPr>
          <p:cNvSpPr/>
          <p:nvPr/>
        </p:nvSpPr>
        <p:spPr>
          <a:xfrm>
            <a:off x="3243649" y="220413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CO2  laser is used for thicker materials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Fiber laser for thin and different types of material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Speed between 0,5 and 10 m/min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Tolerances according to ISO9013</a:t>
            </a:r>
          </a:p>
        </p:txBody>
      </p:sp>
    </p:spTree>
    <p:extLst>
      <p:ext uri="{BB962C8B-B14F-4D97-AF65-F5344CB8AC3E}">
        <p14:creationId xmlns:p14="http://schemas.microsoft.com/office/powerpoint/2010/main" val="38855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180277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sheet metal and deburring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328B85E9-E846-44BD-8F4F-C5008675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970" y="2587787"/>
            <a:ext cx="4956510" cy="27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180277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tube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58BB176-6B64-40CF-BE9B-4AD963A5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227" y="2614707"/>
            <a:ext cx="5666932" cy="32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17052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Preparation before bending and welding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A657FFAC-202C-4978-BD0A-6C68C077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202" y="2542043"/>
            <a:ext cx="5402398" cy="30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4679004" y="16290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Bending sheet metal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F83F2830-538A-43A5-BAF9-C9C89CD9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2456510"/>
            <a:ext cx="5391150" cy="30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16925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Welding sheet metal and tube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A818CAFD-CDDB-423F-8EB9-4F46693B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076" y="2512898"/>
            <a:ext cx="5227674" cy="29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3581400" y="16544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Aftertreatment – finishing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067038F-30E7-4F2E-B198-42FEE99EC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17" y="2411191"/>
            <a:ext cx="5928633" cy="33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5178A-B4D0-48CF-81B5-E1F0F2DD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06FB9-B77A-4E6F-8119-317E6AA9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CC24F-4800-468C-96DE-7D8DA7C3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2B1C55-76C1-42A9-B396-7D621AA7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Today’s Experts and Facilitator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2DFFA-81E9-4102-A857-71347D83F6D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Collaboration to increase knowledge in manufacturing processes</a:t>
            </a:r>
            <a:endParaRPr lang="nl-NL" dirty="0"/>
          </a:p>
          <a:p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27BB902-08B7-45D4-BF16-8F7FF4A47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015718"/>
              </p:ext>
            </p:extLst>
          </p:nvPr>
        </p:nvGraphicFramePr>
        <p:xfrm>
          <a:off x="1692583" y="2393975"/>
          <a:ext cx="8591242" cy="2667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1969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core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DB10-BA87-41EF-B230-6A91E0DC2370}"/>
              </a:ext>
            </a:extLst>
          </p:cNvPr>
          <p:cNvSpPr/>
          <p:nvPr/>
        </p:nvSpPr>
        <p:spPr>
          <a:xfrm>
            <a:off x="4711700" y="166713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Cleaning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720248B1-6FDE-49DA-92E7-C3A8AB03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725" y="2484267"/>
            <a:ext cx="5742025" cy="32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61E89-8D54-42A5-B661-A2B3BF5A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68FFAA-7F69-451C-917B-DA6198AA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E3834-1B2C-46F8-A817-9978F0A6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88A6EB-A452-4C52-ADE4-CCED0F3C2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challenges do you see?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FF904D-85ED-43D2-8E79-39727EBC875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2B8A9-E196-4430-B25C-F60173A1D96A}"/>
              </a:ext>
            </a:extLst>
          </p:cNvPr>
          <p:cNvSpPr txBox="1"/>
          <p:nvPr/>
        </p:nvSpPr>
        <p:spPr>
          <a:xfrm>
            <a:off x="4612105" y="4167078"/>
            <a:ext cx="2533642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</a:rPr>
              <a:t>Instructions </a:t>
            </a:r>
          </a:p>
          <a:p>
            <a:pPr>
              <a:spcAft>
                <a:spcPts val="900"/>
              </a:spcAft>
            </a:pP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Go to the conversation tab </a:t>
            </a:r>
            <a:br>
              <a:rPr lang="en-US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and post your challenges. </a:t>
            </a:r>
          </a:p>
          <a:p>
            <a:pPr>
              <a:spcAft>
                <a:spcPts val="900"/>
              </a:spcAft>
            </a:pPr>
            <a:endParaRPr lang="nl-NL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" name="45 Minute Timer">
            <a:hlinkClick r:id="" action="ppaction://media"/>
            <a:extLst>
              <a:ext uri="{FF2B5EF4-FFF2-40B4-BE49-F238E27FC236}">
                <a16:creationId xmlns:a16="http://schemas.microsoft.com/office/drawing/2014/main" id="{1C6997F8-EAD3-4BB6-BCC0-CE2F759824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03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6111" y="2168175"/>
            <a:ext cx="966512" cy="54366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8FC89A-F2EC-477F-8230-D23B09A287CB}"/>
              </a:ext>
            </a:extLst>
          </p:cNvPr>
          <p:cNvSpPr txBox="1">
            <a:spLocks/>
          </p:cNvSpPr>
          <p:nvPr/>
        </p:nvSpPr>
        <p:spPr>
          <a:xfrm>
            <a:off x="1524000" y="2462633"/>
            <a:ext cx="6313251" cy="116322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3225" indent="-17303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363" indent="-173038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90600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62050" indent="-1714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7300" indent="-952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43025" indent="-857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952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24000" indent="-857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“Now you have a better understanding of the possibilities, what challenges do you see in using this technique?”</a:t>
            </a:r>
          </a:p>
        </p:txBody>
      </p:sp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16ABD8B8-F45D-4B35-8B3C-B304818F8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92" y="3531094"/>
            <a:ext cx="207891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DDF141-16B2-42B4-9613-C07D4D1E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45 Minute Timer">
            <a:hlinkClick r:id="" action="ppaction://media"/>
            <a:extLst>
              <a:ext uri="{FF2B5EF4-FFF2-40B4-BE49-F238E27FC236}">
                <a16:creationId xmlns:a16="http://schemas.microsoft.com/office/drawing/2014/main" id="{44797D3A-3E6E-4CB1-943C-40AFDD940D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1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9227" y="5744474"/>
            <a:ext cx="966512" cy="54366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724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C8C4C-8B47-48F5-B9BA-0D9398AD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624FF-14B4-4004-8553-3F7AE82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5A562-91DE-4CE1-ABFB-B823EE54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EF6A24-A49F-4CA1-BE7A-BB40D449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cooperate to innovate?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AB1907-28B0-4E7B-AF9C-C2C7D8A9FB1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pic>
        <p:nvPicPr>
          <p:cNvPr id="7" name="Picture 2" descr="20170628 ：Technology Innovation &amp;amp; Artificial Intelligence ...">
            <a:extLst>
              <a:ext uri="{FF2B5EF4-FFF2-40B4-BE49-F238E27FC236}">
                <a16:creationId xmlns:a16="http://schemas.microsoft.com/office/drawing/2014/main" id="{50C8F37D-C25A-4A9F-BB98-A09205A96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78" r="21917" b="-478"/>
          <a:stretch/>
        </p:blipFill>
        <p:spPr bwMode="auto">
          <a:xfrm>
            <a:off x="-1899140" y="1540046"/>
            <a:ext cx="4981805" cy="37543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A2DB08-32BE-443A-B22D-CA99BDEE163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D7755A55-2937-44CE-A328-8EE0B7D6F5A1}"/>
              </a:ext>
            </a:extLst>
          </p:cNvPr>
          <p:cNvSpPr txBox="1">
            <a:spLocks/>
          </p:cNvSpPr>
          <p:nvPr/>
        </p:nvSpPr>
        <p:spPr>
          <a:xfrm>
            <a:off x="3380508" y="1825625"/>
            <a:ext cx="79732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Co-engineering.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Collaboration in design process with customer.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If tolerances allowed, sheet metal is great value for money.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Laser cutting and bending are overruled by to narrow tolerances.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Fool proof with male/female connection.</a:t>
            </a: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100% offline CAM.</a:t>
            </a: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Biggest win is when supplier and </a:t>
            </a:r>
            <a:b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customer really work together.</a:t>
            </a:r>
          </a:p>
          <a:p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E4FB3363-3A57-4B2F-BDCC-404F5C1106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2648750"/>
                  </p:ext>
                </p:extLst>
              </p:nvPr>
            </p:nvGraphicFramePr>
            <p:xfrm>
              <a:off x="7572965" y="4286517"/>
              <a:ext cx="3233278" cy="1818719"/>
            </p:xfrm>
            <a:graphic>
              <a:graphicData uri="http://schemas.microsoft.com/office/powerpoint/2016/slidezoom">
                <pslz:sldZm>
                  <pslz:sldZmObj sldId="290" cId="1148862363">
                    <pslz:zmPr id="{0A1DB410-2143-4FC3-954A-5DDFA0E0C80C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33278" cy="18187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E4FB3363-3A57-4B2F-BDCC-404F5C1106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2965" y="4286517"/>
                <a:ext cx="3233278" cy="18187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39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1EC48-0C3D-4EAA-AB18-364E7390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78F9-1656-40FF-AA64-2027C0CE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B49F2-2DD7-49B2-9E5F-4BFDF727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F8D3BB-C223-47F1-9508-EABF1F87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cooperate to innovate?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68E1C9-16C8-49EE-AAA1-124CFB308E0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C0F55-E14F-4233-A4F1-44CA42C5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893" y="1608048"/>
            <a:ext cx="2871266" cy="2172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38BAE-C222-46B1-8012-9372B3D2A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172" y="3780408"/>
            <a:ext cx="2841987" cy="2368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C462AC-42E4-4972-A452-9D92386E69AF}"/>
              </a:ext>
            </a:extLst>
          </p:cNvPr>
          <p:cNvSpPr txBox="1"/>
          <p:nvPr/>
        </p:nvSpPr>
        <p:spPr>
          <a:xfrm>
            <a:off x="8247707" y="6038661"/>
            <a:ext cx="261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ASML</a:t>
            </a:r>
            <a:r>
              <a:rPr lang="en-US" dirty="0">
                <a:solidFill>
                  <a:srgbClr val="0070C0"/>
                </a:solidFill>
              </a:rPr>
              <a:t> end situation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54DD7-850E-4A21-B747-F7325501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94" y="3852627"/>
            <a:ext cx="2418526" cy="1878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BC999-0323-45E5-85E4-3E150C2C3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62" y="2170478"/>
            <a:ext cx="2222041" cy="168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DFD2F-FCFB-4333-B564-5E2F3980D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821" y="2175382"/>
            <a:ext cx="3992522" cy="3027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189E26-4B41-4B42-AC26-B0E2E9172F63}"/>
              </a:ext>
            </a:extLst>
          </p:cNvPr>
          <p:cNvSpPr txBox="1"/>
          <p:nvPr/>
        </p:nvSpPr>
        <p:spPr>
          <a:xfrm>
            <a:off x="667694" y="6038661"/>
            <a:ext cx="261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ASML</a:t>
            </a:r>
            <a:r>
              <a:rPr lang="en-US" dirty="0">
                <a:solidFill>
                  <a:srgbClr val="0070C0"/>
                </a:solidFill>
              </a:rPr>
              <a:t> starting situation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68DD2-DC94-4FF8-96F6-CF63CD8689D5}"/>
              </a:ext>
            </a:extLst>
          </p:cNvPr>
          <p:cNvSpPr txBox="1"/>
          <p:nvPr/>
        </p:nvSpPr>
        <p:spPr>
          <a:xfrm>
            <a:off x="4245970" y="6044551"/>
            <a:ext cx="261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Bax</a:t>
            </a:r>
            <a:r>
              <a:rPr lang="en-US" dirty="0">
                <a:solidFill>
                  <a:srgbClr val="0070C0"/>
                </a:solidFill>
              </a:rPr>
              <a:t> Metaal B.V.  advise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50E4E4-38AF-413D-99F8-5A903D972125}"/>
              </a:ext>
            </a:extLst>
          </p:cNvPr>
          <p:cNvCxnSpPr>
            <a:cxnSpLocks/>
          </p:cNvCxnSpPr>
          <p:nvPr/>
        </p:nvCxnSpPr>
        <p:spPr>
          <a:xfrm>
            <a:off x="2444436" y="1718880"/>
            <a:ext cx="6369113" cy="0"/>
          </a:xfrm>
          <a:prstGeom prst="straightConnector1">
            <a:avLst/>
          </a:prstGeom>
          <a:ln w="381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C2B45D-00DB-4895-ACF1-A7477A5DCC3C}"/>
              </a:ext>
            </a:extLst>
          </p:cNvPr>
          <p:cNvSpPr txBox="1"/>
          <p:nvPr/>
        </p:nvSpPr>
        <p:spPr>
          <a:xfrm>
            <a:off x="4450537" y="1738540"/>
            <a:ext cx="261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Duration two weeks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A62C0-653F-4C46-8D68-8E2AE447CD64}"/>
              </a:ext>
            </a:extLst>
          </p:cNvPr>
          <p:cNvSpPr txBox="1"/>
          <p:nvPr/>
        </p:nvSpPr>
        <p:spPr>
          <a:xfrm rot="18595936">
            <a:off x="6891421" y="3640126"/>
            <a:ext cx="536417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Proto parts   &gt;&gt;  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Serie production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8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0E502-3448-4240-B709-48AD6580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4F996-F55F-46E8-8BE9-E981F984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F5EAC-03A7-496A-AD97-2621B3A9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6F3EFC-F721-4C7E-9BD5-ABF9D52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Participate and win.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4D8D98-70FC-4C15-81EC-DC41CCFC41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Questions about sheet metal.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F9A32-3F24-4E4E-9BEF-5D764D91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84" y="4215845"/>
            <a:ext cx="4097615" cy="199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67D28-7736-4E44-A9DA-DDFF8CF6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97" y="4215844"/>
            <a:ext cx="4097616" cy="1991897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DE7450A-E319-4BB2-9FB6-85EEBF9E7CA9}"/>
              </a:ext>
            </a:extLst>
          </p:cNvPr>
          <p:cNvSpPr txBox="1">
            <a:spLocks/>
          </p:cNvSpPr>
          <p:nvPr/>
        </p:nvSpPr>
        <p:spPr>
          <a:xfrm>
            <a:off x="838200" y="1856403"/>
            <a:ext cx="10939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Five inspiration booklets can be won by the first five well-filled questionnaire. </a:t>
            </a:r>
          </a:p>
          <a:p>
            <a:r>
              <a:rPr lang="en-US" dirty="0"/>
              <a:t>Go to </a:t>
            </a:r>
            <a:r>
              <a:rPr lang="en-US" dirty="0">
                <a:hlinkClick r:id="rId4"/>
              </a:rPr>
              <a:t>LINK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1A5F9-3453-43F9-ADA4-B026B9AEC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51" y="2326721"/>
            <a:ext cx="1740515" cy="1740515"/>
          </a:xfrm>
          <a:prstGeom prst="rect">
            <a:avLst/>
          </a:prstGeom>
        </p:spPr>
      </p:pic>
      <p:pic>
        <p:nvPicPr>
          <p:cNvPr id="14" name="Picture 2" descr="Office of Information Technology | Office 365 – Training ...">
            <a:extLst>
              <a:ext uri="{FF2B5EF4-FFF2-40B4-BE49-F238E27FC236}">
                <a16:creationId xmlns:a16="http://schemas.microsoft.com/office/drawing/2014/main" id="{307B561B-0952-45AD-BF4C-09845FED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52" y="2905630"/>
            <a:ext cx="1090948" cy="10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15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0E502-3448-4240-B709-48AD6580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4F996-F55F-46E8-8BE9-E981F984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F5EAC-03A7-496A-AD97-2621B3A9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6F3EFC-F721-4C7E-9BD5-ABF9D52F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Participate and win.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4D8D98-70FC-4C15-81EC-DC41CCFC41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Questions about sheet metal.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F9A32-3F24-4E4E-9BEF-5D764D91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84" y="4215845"/>
            <a:ext cx="4097615" cy="199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67D28-7736-4E44-A9DA-DDFF8CF6F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97" y="4215844"/>
            <a:ext cx="4097616" cy="1991897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DE7450A-E319-4BB2-9FB6-85EEBF9E7CA9}"/>
              </a:ext>
            </a:extLst>
          </p:cNvPr>
          <p:cNvSpPr txBox="1">
            <a:spLocks/>
          </p:cNvSpPr>
          <p:nvPr/>
        </p:nvSpPr>
        <p:spPr>
          <a:xfrm>
            <a:off x="838200" y="1856403"/>
            <a:ext cx="10939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the digital version go to. </a:t>
            </a:r>
          </a:p>
          <a:p>
            <a:r>
              <a:rPr lang="en-US" dirty="0"/>
              <a:t>Dutch	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r>
              <a:rPr lang="en-US" dirty="0"/>
              <a:t>English	</a:t>
            </a:r>
            <a:r>
              <a:rPr lang="en-US" dirty="0">
                <a:hlinkClick r:id="rId5"/>
              </a:rPr>
              <a:t>LINK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582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C8C4C-8B47-48F5-B9BA-0D9398AD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624FF-14B4-4004-8553-3F7AE82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5A562-91DE-4CE1-ABFB-B823EE54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EF6A24-A49F-4CA1-BE7A-BB40D449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cooperate to innovate?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AB1907-28B0-4E7B-AF9C-C2C7D8A9FB1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pic>
        <p:nvPicPr>
          <p:cNvPr id="7" name="Picture 2" descr="20170628 ：Technology Innovation &amp;amp; Artificial Intelligence ...">
            <a:extLst>
              <a:ext uri="{FF2B5EF4-FFF2-40B4-BE49-F238E27FC236}">
                <a16:creationId xmlns:a16="http://schemas.microsoft.com/office/drawing/2014/main" id="{50C8F37D-C25A-4A9F-BB98-A09205A96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78" r="21917" b="-478"/>
          <a:stretch/>
        </p:blipFill>
        <p:spPr bwMode="auto">
          <a:xfrm>
            <a:off x="-1899140" y="1540046"/>
            <a:ext cx="4981805" cy="37543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A2DB08-32BE-443A-B22D-CA99BDEE163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D7755A55-2937-44CE-A328-8EE0B7D6F5A1}"/>
              </a:ext>
            </a:extLst>
          </p:cNvPr>
          <p:cNvSpPr txBox="1">
            <a:spLocks/>
          </p:cNvSpPr>
          <p:nvPr/>
        </p:nvSpPr>
        <p:spPr>
          <a:xfrm>
            <a:off x="3380508" y="1825625"/>
            <a:ext cx="79732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234DCA2-4BA8-45B9-8556-50A1061BAF3C}"/>
              </a:ext>
            </a:extLst>
          </p:cNvPr>
          <p:cNvSpPr txBox="1">
            <a:spLocks/>
          </p:cNvSpPr>
          <p:nvPr/>
        </p:nvSpPr>
        <p:spPr>
          <a:xfrm>
            <a:off x="3532908" y="1876428"/>
            <a:ext cx="7973291" cy="90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Questions: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“We’ve shared our ideas on cooperation, what do you need from us?”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52512A9-A1E2-44ED-B6CE-5AAC416BD000}"/>
              </a:ext>
            </a:extLst>
          </p:cNvPr>
          <p:cNvSpPr txBox="1">
            <a:spLocks/>
          </p:cNvSpPr>
          <p:nvPr/>
        </p:nvSpPr>
        <p:spPr>
          <a:xfrm>
            <a:off x="5081152" y="2993940"/>
            <a:ext cx="4572001" cy="9235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rtl="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03158" indent="-173010" algn="l" rtl="0" fontAlgn="base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1237" indent="-173010" algn="l" rtl="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90433" indent="-18094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61854" indent="-171422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7089" indent="-95234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42798" indent="-8571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033" indent="-95234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23744" indent="-8571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 eaLnBrk="0" hangingPunct="0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Instructions</a:t>
            </a:r>
          </a:p>
          <a:p>
            <a:pPr defTabSz="457189" eaLnBrk="0" hangingPunct="0">
              <a:lnSpc>
                <a:spcPct val="150000"/>
              </a:lnSpc>
            </a:pP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Type in conversation tab: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 </a:t>
            </a:r>
            <a:b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Click on the conversation function and share your thoughts. 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68B8213-F277-4A24-A3D6-DB340518F64B}"/>
              </a:ext>
            </a:extLst>
          </p:cNvPr>
          <p:cNvSpPr txBox="1">
            <a:spLocks/>
          </p:cNvSpPr>
          <p:nvPr/>
        </p:nvSpPr>
        <p:spPr>
          <a:xfrm>
            <a:off x="3537525" y="4320846"/>
            <a:ext cx="4405689" cy="1968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Answers: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 will look at your comment and will come back on it after this presentation via the question and answers at the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nowledge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haring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entre platform.</a:t>
            </a:r>
            <a:endParaRPr lang="nl-NL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D1999-9AEC-44C0-903F-46B2D139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43" y="4703041"/>
            <a:ext cx="1330037" cy="167558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3B6CF7-5240-47EB-8E2F-D486FA88B43F}"/>
              </a:ext>
            </a:extLst>
          </p:cNvPr>
          <p:cNvCxnSpPr>
            <a:cxnSpLocks/>
          </p:cNvCxnSpPr>
          <p:nvPr/>
        </p:nvCxnSpPr>
        <p:spPr>
          <a:xfrm>
            <a:off x="7629099" y="5745707"/>
            <a:ext cx="1419651" cy="285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FF7440-2FCA-48E0-91A8-A71A652A364B}"/>
              </a:ext>
            </a:extLst>
          </p:cNvPr>
          <p:cNvSpPr txBox="1"/>
          <p:nvPr/>
        </p:nvSpPr>
        <p:spPr>
          <a:xfrm>
            <a:off x="9781280" y="5152287"/>
            <a:ext cx="10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LINK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29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FA09B-E751-4EC8-B1DA-00098CA7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19E19-5293-47A7-BD6A-552FFF1B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7CA9E-08EB-4D6B-B401-C685D7042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28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E5172F-99B2-4F8A-80FA-6E92EC58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7FE5D1-6418-404A-A4EF-952C8956529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B6542-5170-4569-9CE2-8F190E98D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750" t="50" r="59917" b="-50"/>
          <a:stretch/>
        </p:blipFill>
        <p:spPr>
          <a:xfrm>
            <a:off x="-1325721" y="1556359"/>
            <a:ext cx="4815723" cy="3717137"/>
          </a:xfrm>
          <a:prstGeom prst="ellipse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CA74779-1DF6-4512-BD66-EF190FBFF0AD}"/>
              </a:ext>
            </a:extLst>
          </p:cNvPr>
          <p:cNvSpPr txBox="1">
            <a:spLocks/>
          </p:cNvSpPr>
          <p:nvPr/>
        </p:nvSpPr>
        <p:spPr>
          <a:xfrm>
            <a:off x="3860800" y="1711440"/>
            <a:ext cx="7400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Information about this presentation can be found via this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KSC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link.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&gt;&gt;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LINK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It can also be found via the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Manufacturing Knowledge SharePoint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Link. 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&gt;&gt;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/>
              </a:rPr>
              <a:t>LINK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More questions?</a:t>
            </a:r>
            <a:b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Let us know. </a:t>
            </a:r>
            <a:b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hlinkClick r:id="rId5"/>
              </a:rPr>
              <a:t>manufacturing.knowledge.sharing@asml.com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Next presentation?</a:t>
            </a:r>
            <a:b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See </a:t>
            </a:r>
            <a:r>
              <a:rPr lang="en-US" sz="1800" u="sng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Manufacturing Knowledge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SharePoint.</a:t>
            </a:r>
            <a:b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&gt;&gt;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/>
              </a:rPr>
              <a:t>LINK</a:t>
            </a:r>
            <a:endParaRPr lang="nl-NL" sz="18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52D9D-F6B4-42CB-9BAD-98D950C42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146560"/>
            <a:ext cx="959082" cy="119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B24A85-AAEA-4C7A-9DA2-FB6248380CD8}"/>
              </a:ext>
            </a:extLst>
          </p:cNvPr>
          <p:cNvSpPr txBox="1"/>
          <p:nvPr/>
        </p:nvSpPr>
        <p:spPr>
          <a:xfrm>
            <a:off x="7112917" y="5193901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A1DF8-AE3A-4408-9BB0-243329686FD1}"/>
              </a:ext>
            </a:extLst>
          </p:cNvPr>
          <p:cNvSpPr/>
          <p:nvPr/>
        </p:nvSpPr>
        <p:spPr>
          <a:xfrm>
            <a:off x="9048749" y="3757861"/>
            <a:ext cx="2743199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fontAlgn="auto"/>
            <a:r>
              <a:rPr lang="en-US" sz="2400" i="1" dirty="0">
                <a:solidFill>
                  <a:schemeClr val="bg1"/>
                </a:solidFill>
              </a:rPr>
              <a:t>Thank you for participating in this session.</a:t>
            </a:r>
          </a:p>
        </p:txBody>
      </p:sp>
    </p:spTree>
    <p:extLst>
      <p:ext uri="{BB962C8B-B14F-4D97-AF65-F5344CB8AC3E}">
        <p14:creationId xmlns:p14="http://schemas.microsoft.com/office/powerpoint/2010/main" val="135111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E4804-8ED0-4D35-BC74-EB5CFCC3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E563A-6AFD-4FB2-9A78-A76DBF8C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B7C1A-3AF0-4B90-9FD8-3C6CD4F7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0EF04-2531-4898-B561-82FCF72A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246903-6A03-400C-8D7C-3BA0E067EF9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Supplier conversation Bax </a:t>
            </a:r>
            <a:r>
              <a:rPr lang="en-US" dirty="0" err="1"/>
              <a:t>metaal</a:t>
            </a:r>
            <a:r>
              <a:rPr lang="en-US" dirty="0"/>
              <a:t> B.V.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1CBAA76-EF16-4404-A898-B2700A4D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39" y="1968212"/>
            <a:ext cx="5505674" cy="341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941" tIns="21466" rIns="42941" bIns="21466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Welcome and expectations</a:t>
            </a: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Why using sheet metal?</a:t>
            </a:r>
            <a:endParaRPr lang="en-US" altLang="en-US" sz="1600" dirty="0">
              <a:solidFill>
                <a:schemeClr val="tx2"/>
              </a:solidFill>
            </a:endParaRP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What are the core processes?</a:t>
            </a: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Which challenges do you see? </a:t>
            </a: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Brake</a:t>
            </a: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How can we cooperate to innovate?</a:t>
            </a:r>
          </a:p>
          <a:p>
            <a:pPr marL="342900" indent="-342900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Closing &amp; next steps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F2A8286-C1C4-4E17-9FE6-5005CF34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517" y="1968212"/>
            <a:ext cx="845233" cy="341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941" tIns="21466" rIns="42941" bIns="21466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19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20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10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5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10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14 min</a:t>
            </a:r>
          </a:p>
          <a:p>
            <a:pPr algn="r" defTabSz="644145" eaLnBrk="1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nl-NL" sz="1600" kern="0" dirty="0">
                <a:solidFill>
                  <a:schemeClr val="tx2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2 min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F154A-EF1F-49B6-B7DF-58B291902C4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76" t="-854" r="37391" b="854"/>
          <a:stretch/>
        </p:blipFill>
        <p:spPr>
          <a:xfrm>
            <a:off x="1899940" y="5002396"/>
            <a:ext cx="468000" cy="360000"/>
          </a:xfrm>
          <a:prstGeom prst="ellips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10" name="Picture 2" descr="https://brandspace.deloitte.com/downloads/59e4fa4b22eb8/lg_58accce99885ab0f0056b06e.jpg.jpg">
            <a:extLst>
              <a:ext uri="{FF2B5EF4-FFF2-40B4-BE49-F238E27FC236}">
                <a16:creationId xmlns:a16="http://schemas.microsoft.com/office/drawing/2014/main" id="{61BF15BE-6CEF-4EA5-9500-7737D84437D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454" r="28681" b="4232"/>
          <a:stretch/>
        </p:blipFill>
        <p:spPr bwMode="auto">
          <a:xfrm>
            <a:off x="1899940" y="2087690"/>
            <a:ext cx="468000" cy="360000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novation, disruption, and how to tell the difference ...">
            <a:extLst>
              <a:ext uri="{FF2B5EF4-FFF2-40B4-BE49-F238E27FC236}">
                <a16:creationId xmlns:a16="http://schemas.microsoft.com/office/drawing/2014/main" id="{61592B00-0403-492C-A482-1E0B7FF9C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28508" r="21946" b="3432"/>
          <a:stretch/>
        </p:blipFill>
        <p:spPr bwMode="auto">
          <a:xfrm>
            <a:off x="1899940" y="2568274"/>
            <a:ext cx="468000" cy="381596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echnology, Creativity and Innovation are Bound Together ...">
            <a:extLst>
              <a:ext uri="{FF2B5EF4-FFF2-40B4-BE49-F238E27FC236}">
                <a16:creationId xmlns:a16="http://schemas.microsoft.com/office/drawing/2014/main" id="{A3D45300-5302-4504-8D6E-6756D56DC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5" t="3027"/>
          <a:stretch/>
        </p:blipFill>
        <p:spPr bwMode="auto">
          <a:xfrm>
            <a:off x="1899940" y="3070454"/>
            <a:ext cx="468000" cy="371190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170628 ：Technology Innovation &amp;amp; Artificial Intelligence ...">
            <a:extLst>
              <a:ext uri="{FF2B5EF4-FFF2-40B4-BE49-F238E27FC236}">
                <a16:creationId xmlns:a16="http://schemas.microsoft.com/office/drawing/2014/main" id="{2D6C5261-35CD-4A61-8240-22A2B65A0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478" r="21917" b="-478"/>
          <a:stretch/>
        </p:blipFill>
        <p:spPr bwMode="auto">
          <a:xfrm>
            <a:off x="1899940" y="4529119"/>
            <a:ext cx="468000" cy="352691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4 Signs Your Organization Is Headed Toward Innovation ...">
            <a:extLst>
              <a:ext uri="{FF2B5EF4-FFF2-40B4-BE49-F238E27FC236}">
                <a16:creationId xmlns:a16="http://schemas.microsoft.com/office/drawing/2014/main" id="{CEEF2E11-89F1-4E8B-9721-36FD7E124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5" b="12885"/>
          <a:stretch/>
        </p:blipFill>
        <p:spPr bwMode="auto">
          <a:xfrm>
            <a:off x="1899940" y="3562228"/>
            <a:ext cx="468000" cy="350543"/>
          </a:xfrm>
          <a:prstGeom prst="ellipse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2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DE561-E3DE-40EF-97C8-F04E0C94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C5C4D-E193-4C06-91D6-8920481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E1AE0-4E05-40F5-954F-23E8734B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E7D56-F335-430D-A8DB-4AF712F4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for today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5B0E68-7A0C-44F1-B6F0-10F8FF9EEF2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You will be actively participating in the conversation section and exercises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2690D8-C0C3-4C9A-B33B-62C7875BC7B1}"/>
              </a:ext>
            </a:extLst>
          </p:cNvPr>
          <p:cNvGrpSpPr/>
          <p:nvPr/>
        </p:nvGrpSpPr>
        <p:grpSpPr>
          <a:xfrm>
            <a:off x="699495" y="2989545"/>
            <a:ext cx="1515340" cy="1636383"/>
            <a:chOff x="609602" y="1897592"/>
            <a:chExt cx="2020453" cy="2181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1C3CD9-41CA-4D2B-9140-2E4ADF3B84C0}"/>
                </a:ext>
              </a:extLst>
            </p:cNvPr>
            <p:cNvSpPr txBox="1"/>
            <p:nvPr/>
          </p:nvSpPr>
          <p:spPr>
            <a:xfrm>
              <a:off x="609602" y="3094551"/>
              <a:ext cx="2020453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80000"/>
                </a:lnSpc>
                <a:defRPr/>
              </a:pPr>
              <a:r>
                <a:rPr lang="en-US" sz="2000" b="1" spc="150" dirty="0">
                  <a:solidFill>
                    <a:srgbClr val="000000"/>
                  </a:solidFill>
                  <a:latin typeface="+mj-lt"/>
                  <a:ea typeface="Titillium" charset="0"/>
                  <a:cs typeface="Titillium" charset="0"/>
                </a:rPr>
                <a:t>How to actively participate</a:t>
              </a:r>
            </a:p>
          </p:txBody>
        </p:sp>
        <p:grpSp>
          <p:nvGrpSpPr>
            <p:cNvPr id="9" name="Group 252">
              <a:extLst>
                <a:ext uri="{FF2B5EF4-FFF2-40B4-BE49-F238E27FC236}">
                  <a16:creationId xmlns:a16="http://schemas.microsoft.com/office/drawing/2014/main" id="{CA46A483-4E1D-48C4-9164-2FDFD17F022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03640" y="1897592"/>
              <a:ext cx="763717" cy="763717"/>
              <a:chOff x="4251" y="799"/>
              <a:chExt cx="340" cy="340"/>
            </a:xfrm>
            <a:solidFill>
              <a:schemeClr val="accent1"/>
            </a:solidFill>
          </p:grpSpPr>
          <p:sp>
            <p:nvSpPr>
              <p:cNvPr id="10" name="Freeform 253">
                <a:extLst>
                  <a:ext uri="{FF2B5EF4-FFF2-40B4-BE49-F238E27FC236}">
                    <a16:creationId xmlns:a16="http://schemas.microsoft.com/office/drawing/2014/main" id="{3B7F9F26-E3C7-4518-BC3E-7BC0DCADF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" y="950"/>
                <a:ext cx="70" cy="89"/>
              </a:xfrm>
              <a:custGeom>
                <a:avLst/>
                <a:gdLst>
                  <a:gd name="T0" fmla="*/ 58 w 105"/>
                  <a:gd name="T1" fmla="*/ 91 h 134"/>
                  <a:gd name="T2" fmla="*/ 99 w 105"/>
                  <a:gd name="T3" fmla="*/ 35 h 134"/>
                  <a:gd name="T4" fmla="*/ 10 w 105"/>
                  <a:gd name="T5" fmla="*/ 6 h 134"/>
                  <a:gd name="T6" fmla="*/ 1 w 105"/>
                  <a:gd name="T7" fmla="*/ 18 h 134"/>
                  <a:gd name="T8" fmla="*/ 12 w 105"/>
                  <a:gd name="T9" fmla="*/ 28 h 134"/>
                  <a:gd name="T10" fmla="*/ 79 w 105"/>
                  <a:gd name="T11" fmla="*/ 41 h 134"/>
                  <a:gd name="T12" fmla="*/ 50 w 105"/>
                  <a:gd name="T13" fmla="*/ 71 h 134"/>
                  <a:gd name="T14" fmla="*/ 27 w 105"/>
                  <a:gd name="T15" fmla="*/ 98 h 134"/>
                  <a:gd name="T16" fmla="*/ 48 w 105"/>
                  <a:gd name="T17" fmla="*/ 132 h 134"/>
                  <a:gd name="T18" fmla="*/ 54 w 105"/>
                  <a:gd name="T19" fmla="*/ 134 h 134"/>
                  <a:gd name="T20" fmla="*/ 63 w 105"/>
                  <a:gd name="T21" fmla="*/ 130 h 134"/>
                  <a:gd name="T22" fmla="*/ 60 w 105"/>
                  <a:gd name="T23" fmla="*/ 115 h 134"/>
                  <a:gd name="T24" fmla="*/ 48 w 105"/>
                  <a:gd name="T25" fmla="*/ 99 h 134"/>
                  <a:gd name="T26" fmla="*/ 58 w 105"/>
                  <a:gd name="T27" fmla="*/ 9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5" h="134">
                    <a:moveTo>
                      <a:pt x="58" y="91"/>
                    </a:moveTo>
                    <a:cubicBezTo>
                      <a:pt x="88" y="77"/>
                      <a:pt x="105" y="55"/>
                      <a:pt x="99" y="35"/>
                    </a:cubicBezTo>
                    <a:cubicBezTo>
                      <a:pt x="96" y="22"/>
                      <a:pt x="80" y="0"/>
                      <a:pt x="10" y="6"/>
                    </a:cubicBezTo>
                    <a:cubicBezTo>
                      <a:pt x="5" y="7"/>
                      <a:pt x="0" y="12"/>
                      <a:pt x="1" y="18"/>
                    </a:cubicBezTo>
                    <a:cubicBezTo>
                      <a:pt x="1" y="24"/>
                      <a:pt x="6" y="28"/>
                      <a:pt x="12" y="28"/>
                    </a:cubicBezTo>
                    <a:cubicBezTo>
                      <a:pt x="61" y="23"/>
                      <a:pt x="77" y="34"/>
                      <a:pt x="79" y="41"/>
                    </a:cubicBezTo>
                    <a:cubicBezTo>
                      <a:pt x="81" y="48"/>
                      <a:pt x="70" y="62"/>
                      <a:pt x="50" y="71"/>
                    </a:cubicBezTo>
                    <a:cubicBezTo>
                      <a:pt x="35" y="78"/>
                      <a:pt x="28" y="87"/>
                      <a:pt x="27" y="98"/>
                    </a:cubicBezTo>
                    <a:cubicBezTo>
                      <a:pt x="25" y="116"/>
                      <a:pt x="46" y="131"/>
                      <a:pt x="48" y="132"/>
                    </a:cubicBezTo>
                    <a:cubicBezTo>
                      <a:pt x="50" y="134"/>
                      <a:pt x="52" y="134"/>
                      <a:pt x="54" y="134"/>
                    </a:cubicBezTo>
                    <a:cubicBezTo>
                      <a:pt x="57" y="134"/>
                      <a:pt x="61" y="133"/>
                      <a:pt x="63" y="130"/>
                    </a:cubicBezTo>
                    <a:cubicBezTo>
                      <a:pt x="66" y="125"/>
                      <a:pt x="65" y="118"/>
                      <a:pt x="60" y="115"/>
                    </a:cubicBezTo>
                    <a:cubicBezTo>
                      <a:pt x="56" y="112"/>
                      <a:pt x="48" y="104"/>
                      <a:pt x="48" y="99"/>
                    </a:cubicBezTo>
                    <a:cubicBezTo>
                      <a:pt x="48" y="97"/>
                      <a:pt x="52" y="94"/>
                      <a:pt x="58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 eaLnBrk="0" hangingPunct="0"/>
                <a:endParaRPr lang="en-GB" sz="2400">
                  <a:solidFill>
                    <a:srgbClr val="0F238C"/>
                  </a:solidFill>
                  <a:latin typeface="+mj-lt"/>
                </a:endParaRPr>
              </a:p>
            </p:txBody>
          </p:sp>
          <p:sp>
            <p:nvSpPr>
              <p:cNvPr id="11" name="Freeform 254">
                <a:extLst>
                  <a:ext uri="{FF2B5EF4-FFF2-40B4-BE49-F238E27FC236}">
                    <a16:creationId xmlns:a16="http://schemas.microsoft.com/office/drawing/2014/main" id="{599B601F-EE8F-4C58-A3F5-4E1727FA4A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1" y="902"/>
                <a:ext cx="146" cy="145"/>
              </a:xfrm>
              <a:custGeom>
                <a:avLst/>
                <a:gdLst>
                  <a:gd name="T0" fmla="*/ 215 w 219"/>
                  <a:gd name="T1" fmla="*/ 35 h 219"/>
                  <a:gd name="T2" fmla="*/ 185 w 219"/>
                  <a:gd name="T3" fmla="*/ 4 h 219"/>
                  <a:gd name="T4" fmla="*/ 170 w 219"/>
                  <a:gd name="T5" fmla="*/ 4 h 219"/>
                  <a:gd name="T6" fmla="*/ 110 w 219"/>
                  <a:gd name="T7" fmla="*/ 65 h 219"/>
                  <a:gd name="T8" fmla="*/ 19 w 219"/>
                  <a:gd name="T9" fmla="*/ 155 h 219"/>
                  <a:gd name="T10" fmla="*/ 17 w 219"/>
                  <a:gd name="T11" fmla="*/ 159 h 219"/>
                  <a:gd name="T12" fmla="*/ 2 w 219"/>
                  <a:gd name="T13" fmla="*/ 205 h 219"/>
                  <a:gd name="T14" fmla="*/ 4 w 219"/>
                  <a:gd name="T15" fmla="*/ 216 h 219"/>
                  <a:gd name="T16" fmla="*/ 12 w 219"/>
                  <a:gd name="T17" fmla="*/ 219 h 219"/>
                  <a:gd name="T18" fmla="*/ 15 w 219"/>
                  <a:gd name="T19" fmla="*/ 218 h 219"/>
                  <a:gd name="T20" fmla="*/ 60 w 219"/>
                  <a:gd name="T21" fmla="*/ 203 h 219"/>
                  <a:gd name="T22" fmla="*/ 65 w 219"/>
                  <a:gd name="T23" fmla="*/ 201 h 219"/>
                  <a:gd name="T24" fmla="*/ 155 w 219"/>
                  <a:gd name="T25" fmla="*/ 110 h 219"/>
                  <a:gd name="T26" fmla="*/ 215 w 219"/>
                  <a:gd name="T27" fmla="*/ 50 h 219"/>
                  <a:gd name="T28" fmla="*/ 219 w 219"/>
                  <a:gd name="T29" fmla="*/ 42 h 219"/>
                  <a:gd name="T30" fmla="*/ 215 w 219"/>
                  <a:gd name="T31" fmla="*/ 35 h 219"/>
                  <a:gd name="T32" fmla="*/ 51 w 219"/>
                  <a:gd name="T33" fmla="*/ 184 h 219"/>
                  <a:gd name="T34" fmla="*/ 29 w 219"/>
                  <a:gd name="T35" fmla="*/ 191 h 219"/>
                  <a:gd name="T36" fmla="*/ 36 w 219"/>
                  <a:gd name="T37" fmla="*/ 169 h 219"/>
                  <a:gd name="T38" fmla="*/ 117 w 219"/>
                  <a:gd name="T39" fmla="*/ 87 h 219"/>
                  <a:gd name="T40" fmla="*/ 132 w 219"/>
                  <a:gd name="T41" fmla="*/ 102 h 219"/>
                  <a:gd name="T42" fmla="*/ 51 w 219"/>
                  <a:gd name="T43" fmla="*/ 184 h 219"/>
                  <a:gd name="T44" fmla="*/ 148 w 219"/>
                  <a:gd name="T45" fmla="*/ 87 h 219"/>
                  <a:gd name="T46" fmla="*/ 132 w 219"/>
                  <a:gd name="T47" fmla="*/ 72 h 219"/>
                  <a:gd name="T48" fmla="*/ 178 w 219"/>
                  <a:gd name="T49" fmla="*/ 27 h 219"/>
                  <a:gd name="T50" fmla="*/ 193 w 219"/>
                  <a:gd name="T51" fmla="*/ 42 h 219"/>
                  <a:gd name="T52" fmla="*/ 148 w 219"/>
                  <a:gd name="T53" fmla="*/ 8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9" h="219">
                    <a:moveTo>
                      <a:pt x="215" y="35"/>
                    </a:moveTo>
                    <a:cubicBezTo>
                      <a:pt x="185" y="4"/>
                      <a:pt x="185" y="4"/>
                      <a:pt x="185" y="4"/>
                    </a:cubicBezTo>
                    <a:cubicBezTo>
                      <a:pt x="181" y="0"/>
                      <a:pt x="174" y="0"/>
                      <a:pt x="170" y="4"/>
                    </a:cubicBezTo>
                    <a:cubicBezTo>
                      <a:pt x="110" y="65"/>
                      <a:pt x="110" y="65"/>
                      <a:pt x="110" y="65"/>
                    </a:cubicBezTo>
                    <a:cubicBezTo>
                      <a:pt x="19" y="155"/>
                      <a:pt x="19" y="155"/>
                      <a:pt x="19" y="155"/>
                    </a:cubicBezTo>
                    <a:cubicBezTo>
                      <a:pt x="18" y="156"/>
                      <a:pt x="17" y="158"/>
                      <a:pt x="17" y="159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0" y="209"/>
                      <a:pt x="1" y="213"/>
                      <a:pt x="4" y="216"/>
                    </a:cubicBezTo>
                    <a:cubicBezTo>
                      <a:pt x="6" y="218"/>
                      <a:pt x="9" y="219"/>
                      <a:pt x="12" y="219"/>
                    </a:cubicBezTo>
                    <a:cubicBezTo>
                      <a:pt x="13" y="219"/>
                      <a:pt x="14" y="219"/>
                      <a:pt x="15" y="218"/>
                    </a:cubicBezTo>
                    <a:cubicBezTo>
                      <a:pt x="60" y="203"/>
                      <a:pt x="60" y="203"/>
                      <a:pt x="60" y="203"/>
                    </a:cubicBezTo>
                    <a:cubicBezTo>
                      <a:pt x="62" y="203"/>
                      <a:pt x="63" y="202"/>
                      <a:pt x="65" y="201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215" y="50"/>
                      <a:pt x="215" y="50"/>
                      <a:pt x="215" y="50"/>
                    </a:cubicBezTo>
                    <a:cubicBezTo>
                      <a:pt x="217" y="48"/>
                      <a:pt x="219" y="45"/>
                      <a:pt x="219" y="42"/>
                    </a:cubicBezTo>
                    <a:cubicBezTo>
                      <a:pt x="219" y="39"/>
                      <a:pt x="217" y="37"/>
                      <a:pt x="215" y="35"/>
                    </a:cubicBezTo>
                    <a:close/>
                    <a:moveTo>
                      <a:pt x="51" y="184"/>
                    </a:moveTo>
                    <a:cubicBezTo>
                      <a:pt x="29" y="191"/>
                      <a:pt x="29" y="191"/>
                      <a:pt x="29" y="191"/>
                    </a:cubicBezTo>
                    <a:cubicBezTo>
                      <a:pt x="36" y="169"/>
                      <a:pt x="36" y="169"/>
                      <a:pt x="36" y="169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32" y="102"/>
                      <a:pt x="132" y="102"/>
                      <a:pt x="132" y="102"/>
                    </a:cubicBezTo>
                    <a:lnTo>
                      <a:pt x="51" y="184"/>
                    </a:lnTo>
                    <a:close/>
                    <a:moveTo>
                      <a:pt x="148" y="87"/>
                    </a:moveTo>
                    <a:cubicBezTo>
                      <a:pt x="132" y="72"/>
                      <a:pt x="132" y="72"/>
                      <a:pt x="132" y="72"/>
                    </a:cubicBezTo>
                    <a:cubicBezTo>
                      <a:pt x="178" y="27"/>
                      <a:pt x="178" y="27"/>
                      <a:pt x="178" y="27"/>
                    </a:cubicBezTo>
                    <a:cubicBezTo>
                      <a:pt x="193" y="42"/>
                      <a:pt x="193" y="42"/>
                      <a:pt x="193" y="42"/>
                    </a:cubicBezTo>
                    <a:lnTo>
                      <a:pt x="148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 eaLnBrk="0" hangingPunct="0"/>
                <a:endParaRPr lang="en-GB" sz="2400">
                  <a:solidFill>
                    <a:srgbClr val="0F238C"/>
                  </a:solidFill>
                  <a:latin typeface="+mj-lt"/>
                </a:endParaRPr>
              </a:p>
            </p:txBody>
          </p:sp>
          <p:sp>
            <p:nvSpPr>
              <p:cNvPr id="12" name="Freeform 255">
                <a:extLst>
                  <a:ext uri="{FF2B5EF4-FFF2-40B4-BE49-F238E27FC236}">
                    <a16:creationId xmlns:a16="http://schemas.microsoft.com/office/drawing/2014/main" id="{BAC7643A-A21B-4201-81ED-A5D7F74068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1" y="799"/>
                <a:ext cx="340" cy="340"/>
              </a:xfrm>
              <a:custGeom>
                <a:avLst/>
                <a:gdLst>
                  <a:gd name="T0" fmla="*/ 256 w 512"/>
                  <a:gd name="T1" fmla="*/ 21 h 512"/>
                  <a:gd name="T2" fmla="*/ 490 w 512"/>
                  <a:gd name="T3" fmla="*/ 256 h 512"/>
                  <a:gd name="T4" fmla="*/ 256 w 512"/>
                  <a:gd name="T5" fmla="*/ 490 h 512"/>
                  <a:gd name="T6" fmla="*/ 21 w 512"/>
                  <a:gd name="T7" fmla="*/ 256 h 512"/>
                  <a:gd name="T8" fmla="*/ 256 w 512"/>
                  <a:gd name="T9" fmla="*/ 21 h 512"/>
                  <a:gd name="T10" fmla="*/ 256 w 512"/>
                  <a:gd name="T11" fmla="*/ 0 h 512"/>
                  <a:gd name="T12" fmla="*/ 0 w 512"/>
                  <a:gd name="T13" fmla="*/ 256 h 512"/>
                  <a:gd name="T14" fmla="*/ 256 w 512"/>
                  <a:gd name="T15" fmla="*/ 512 h 512"/>
                  <a:gd name="T16" fmla="*/ 512 w 512"/>
                  <a:gd name="T17" fmla="*/ 256 h 512"/>
                  <a:gd name="T18" fmla="*/ 256 w 512"/>
                  <a:gd name="T1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2">
                    <a:moveTo>
                      <a:pt x="256" y="21"/>
                    </a:moveTo>
                    <a:cubicBezTo>
                      <a:pt x="385" y="21"/>
                      <a:pt x="490" y="126"/>
                      <a:pt x="490" y="256"/>
                    </a:cubicBezTo>
                    <a:cubicBezTo>
                      <a:pt x="490" y="385"/>
                      <a:pt x="385" y="490"/>
                      <a:pt x="256" y="490"/>
                    </a:cubicBezTo>
                    <a:cubicBezTo>
                      <a:pt x="126" y="490"/>
                      <a:pt x="21" y="385"/>
                      <a:pt x="21" y="256"/>
                    </a:cubicBezTo>
                    <a:cubicBezTo>
                      <a:pt x="21" y="126"/>
                      <a:pt x="126" y="21"/>
                      <a:pt x="256" y="21"/>
                    </a:cubicBezTo>
                    <a:moveTo>
                      <a:pt x="256" y="0"/>
                    </a:moveTo>
                    <a:cubicBezTo>
                      <a:pt x="114" y="0"/>
                      <a:pt x="0" y="114"/>
                      <a:pt x="0" y="256"/>
                    </a:cubicBezTo>
                    <a:cubicBezTo>
                      <a:pt x="0" y="397"/>
                      <a:pt x="114" y="512"/>
                      <a:pt x="256" y="512"/>
                    </a:cubicBezTo>
                    <a:cubicBezTo>
                      <a:pt x="397" y="512"/>
                      <a:pt x="512" y="397"/>
                      <a:pt x="512" y="256"/>
                    </a:cubicBezTo>
                    <a:cubicBezTo>
                      <a:pt x="512" y="114"/>
                      <a:pt x="397" y="0"/>
                      <a:pt x="2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 eaLnBrk="0" hangingPunct="0"/>
                <a:endParaRPr lang="en-GB" sz="2400">
                  <a:solidFill>
                    <a:srgbClr val="0F238C"/>
                  </a:solidFill>
                  <a:latin typeface="+mj-lt"/>
                </a:endParaRPr>
              </a:p>
            </p:txBody>
          </p:sp>
        </p:grp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57AAE0A2-C4B8-49D1-BAD6-800B789D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396" y="4269352"/>
            <a:ext cx="6108730" cy="26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941" tIns="21466" rIns="42941" bIns="21466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1B75D7"/>
              </a:buClr>
              <a:buNone/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We will record the session for further reference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68FFDC-B030-4F0B-BE13-ABC31313B059}"/>
              </a:ext>
            </a:extLst>
          </p:cNvPr>
          <p:cNvGrpSpPr/>
          <p:nvPr/>
        </p:nvGrpSpPr>
        <p:grpSpPr>
          <a:xfrm>
            <a:off x="2479183" y="2954858"/>
            <a:ext cx="7440677" cy="396151"/>
            <a:chOff x="2630042" y="2579431"/>
            <a:chExt cx="8444882" cy="528200"/>
          </a:xfrm>
        </p:grpSpPr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6118823-D358-4E54-9DF6-04C7B6DCC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3074" y="2665789"/>
              <a:ext cx="7921850" cy="35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2941" tIns="21466" rIns="42941" bIns="2146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rgbClr val="1B75D7"/>
                </a:buClr>
                <a:buNone/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Describe your own facial expressions </a:t>
              </a: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via emojis, Gifs or MEME’s </a:t>
              </a:r>
              <a:r>
                <a:rPr lang="en-US" sz="1600" dirty="0">
                  <a:solidFill>
                    <a:schemeClr val="tx2"/>
                  </a:solidFill>
                  <a:sym typeface="Wingdings" panose="05000000000000000000" pitchFamily="2" charset="2"/>
                </a:rPr>
                <a:t>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6" name="Freeform 240">
              <a:extLst>
                <a:ext uri="{FF2B5EF4-FFF2-40B4-BE49-F238E27FC236}">
                  <a16:creationId xmlns:a16="http://schemas.microsoft.com/office/drawing/2014/main" id="{7091EC09-7414-4742-AA4D-1FBE57B2D8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0042" y="2579431"/>
              <a:ext cx="528197" cy="528200"/>
            </a:xfrm>
            <a:custGeom>
              <a:avLst/>
              <a:gdLst>
                <a:gd name="T0" fmla="*/ 377 w 512"/>
                <a:gd name="T1" fmla="*/ 173 h 512"/>
                <a:gd name="T2" fmla="*/ 377 w 512"/>
                <a:gd name="T3" fmla="*/ 263 h 512"/>
                <a:gd name="T4" fmla="*/ 255 w 512"/>
                <a:gd name="T5" fmla="*/ 391 h 512"/>
                <a:gd name="T6" fmla="*/ 163 w 512"/>
                <a:gd name="T7" fmla="*/ 293 h 512"/>
                <a:gd name="T8" fmla="*/ 134 w 512"/>
                <a:gd name="T9" fmla="*/ 263 h 512"/>
                <a:gd name="T10" fmla="*/ 134 w 512"/>
                <a:gd name="T11" fmla="*/ 173 h 512"/>
                <a:gd name="T12" fmla="*/ 176 w 512"/>
                <a:gd name="T13" fmla="*/ 154 h 512"/>
                <a:gd name="T14" fmla="*/ 219 w 512"/>
                <a:gd name="T15" fmla="*/ 173 h 512"/>
                <a:gd name="T16" fmla="*/ 248 w 512"/>
                <a:gd name="T17" fmla="*/ 203 h 512"/>
                <a:gd name="T18" fmla="*/ 248 w 512"/>
                <a:gd name="T19" fmla="*/ 203 h 512"/>
                <a:gd name="T20" fmla="*/ 248 w 512"/>
                <a:gd name="T21" fmla="*/ 203 h 512"/>
                <a:gd name="T22" fmla="*/ 249 w 512"/>
                <a:gd name="T23" fmla="*/ 204 h 512"/>
                <a:gd name="T24" fmla="*/ 251 w 512"/>
                <a:gd name="T25" fmla="*/ 205 h 512"/>
                <a:gd name="T26" fmla="*/ 253 w 512"/>
                <a:gd name="T27" fmla="*/ 206 h 512"/>
                <a:gd name="T28" fmla="*/ 255 w 512"/>
                <a:gd name="T29" fmla="*/ 206 h 512"/>
                <a:gd name="T30" fmla="*/ 257 w 512"/>
                <a:gd name="T31" fmla="*/ 206 h 512"/>
                <a:gd name="T32" fmla="*/ 259 w 512"/>
                <a:gd name="T33" fmla="*/ 205 h 512"/>
                <a:gd name="T34" fmla="*/ 261 w 512"/>
                <a:gd name="T35" fmla="*/ 204 h 512"/>
                <a:gd name="T36" fmla="*/ 263 w 512"/>
                <a:gd name="T37" fmla="*/ 203 h 512"/>
                <a:gd name="T38" fmla="*/ 263 w 512"/>
                <a:gd name="T39" fmla="*/ 203 h 512"/>
                <a:gd name="T40" fmla="*/ 263 w 512"/>
                <a:gd name="T41" fmla="*/ 203 h 512"/>
                <a:gd name="T42" fmla="*/ 292 w 512"/>
                <a:gd name="T43" fmla="*/ 173 h 512"/>
                <a:gd name="T44" fmla="*/ 334 w 512"/>
                <a:gd name="T45" fmla="*/ 154 h 512"/>
                <a:gd name="T46" fmla="*/ 377 w 512"/>
                <a:gd name="T47" fmla="*/ 173 h 512"/>
                <a:gd name="T48" fmla="*/ 512 w 512"/>
                <a:gd name="T49" fmla="*/ 256 h 512"/>
                <a:gd name="T50" fmla="*/ 256 w 512"/>
                <a:gd name="T51" fmla="*/ 512 h 512"/>
                <a:gd name="T52" fmla="*/ 0 w 512"/>
                <a:gd name="T53" fmla="*/ 256 h 512"/>
                <a:gd name="T54" fmla="*/ 256 w 512"/>
                <a:gd name="T55" fmla="*/ 0 h 512"/>
                <a:gd name="T56" fmla="*/ 512 w 512"/>
                <a:gd name="T57" fmla="*/ 256 h 512"/>
                <a:gd name="T58" fmla="*/ 392 w 512"/>
                <a:gd name="T59" fmla="*/ 158 h 512"/>
                <a:gd name="T60" fmla="*/ 334 w 512"/>
                <a:gd name="T61" fmla="*/ 133 h 512"/>
                <a:gd name="T62" fmla="*/ 276 w 512"/>
                <a:gd name="T63" fmla="*/ 158 h 512"/>
                <a:gd name="T64" fmla="*/ 255 w 512"/>
                <a:gd name="T65" fmla="*/ 180 h 512"/>
                <a:gd name="T66" fmla="*/ 234 w 512"/>
                <a:gd name="T67" fmla="*/ 158 h 512"/>
                <a:gd name="T68" fmla="*/ 176 w 512"/>
                <a:gd name="T69" fmla="*/ 133 h 512"/>
                <a:gd name="T70" fmla="*/ 118 w 512"/>
                <a:gd name="T71" fmla="*/ 158 h 512"/>
                <a:gd name="T72" fmla="*/ 118 w 512"/>
                <a:gd name="T73" fmla="*/ 277 h 512"/>
                <a:gd name="T74" fmla="*/ 247 w 512"/>
                <a:gd name="T75" fmla="*/ 413 h 512"/>
                <a:gd name="T76" fmla="*/ 254 w 512"/>
                <a:gd name="T77" fmla="*/ 416 h 512"/>
                <a:gd name="T78" fmla="*/ 255 w 512"/>
                <a:gd name="T79" fmla="*/ 416 h 512"/>
                <a:gd name="T80" fmla="*/ 256 w 512"/>
                <a:gd name="T81" fmla="*/ 416 h 512"/>
                <a:gd name="T82" fmla="*/ 264 w 512"/>
                <a:gd name="T83" fmla="*/ 413 h 512"/>
                <a:gd name="T84" fmla="*/ 363 w 512"/>
                <a:gd name="T85" fmla="*/ 308 h 512"/>
                <a:gd name="T86" fmla="*/ 392 w 512"/>
                <a:gd name="T87" fmla="*/ 277 h 512"/>
                <a:gd name="T88" fmla="*/ 392 w 512"/>
                <a:gd name="T89" fmla="*/ 15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2" h="512">
                  <a:moveTo>
                    <a:pt x="377" y="173"/>
                  </a:moveTo>
                  <a:cubicBezTo>
                    <a:pt x="401" y="197"/>
                    <a:pt x="401" y="238"/>
                    <a:pt x="377" y="263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163" y="293"/>
                    <a:pt x="163" y="293"/>
                    <a:pt x="163" y="293"/>
                  </a:cubicBezTo>
                  <a:cubicBezTo>
                    <a:pt x="134" y="263"/>
                    <a:pt x="134" y="263"/>
                    <a:pt x="134" y="263"/>
                  </a:cubicBezTo>
                  <a:cubicBezTo>
                    <a:pt x="110" y="238"/>
                    <a:pt x="110" y="197"/>
                    <a:pt x="134" y="173"/>
                  </a:cubicBezTo>
                  <a:cubicBezTo>
                    <a:pt x="145" y="161"/>
                    <a:pt x="160" y="154"/>
                    <a:pt x="176" y="154"/>
                  </a:cubicBezTo>
                  <a:cubicBezTo>
                    <a:pt x="192" y="154"/>
                    <a:pt x="207" y="161"/>
                    <a:pt x="219" y="173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204"/>
                    <a:pt x="249" y="204"/>
                    <a:pt x="249" y="204"/>
                  </a:cubicBezTo>
                  <a:cubicBezTo>
                    <a:pt x="250" y="205"/>
                    <a:pt x="251" y="205"/>
                    <a:pt x="251" y="205"/>
                  </a:cubicBezTo>
                  <a:cubicBezTo>
                    <a:pt x="252" y="206"/>
                    <a:pt x="252" y="206"/>
                    <a:pt x="253" y="206"/>
                  </a:cubicBezTo>
                  <a:cubicBezTo>
                    <a:pt x="254" y="206"/>
                    <a:pt x="255" y="206"/>
                    <a:pt x="255" y="206"/>
                  </a:cubicBezTo>
                  <a:cubicBezTo>
                    <a:pt x="256" y="206"/>
                    <a:pt x="256" y="206"/>
                    <a:pt x="257" y="206"/>
                  </a:cubicBezTo>
                  <a:cubicBezTo>
                    <a:pt x="258" y="206"/>
                    <a:pt x="259" y="206"/>
                    <a:pt x="259" y="205"/>
                  </a:cubicBezTo>
                  <a:cubicBezTo>
                    <a:pt x="260" y="205"/>
                    <a:pt x="260" y="205"/>
                    <a:pt x="261" y="204"/>
                  </a:cubicBezTo>
                  <a:cubicBezTo>
                    <a:pt x="262" y="204"/>
                    <a:pt x="262" y="204"/>
                    <a:pt x="263" y="203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92" y="173"/>
                    <a:pt x="292" y="173"/>
                    <a:pt x="292" y="173"/>
                  </a:cubicBezTo>
                  <a:cubicBezTo>
                    <a:pt x="303" y="161"/>
                    <a:pt x="318" y="154"/>
                    <a:pt x="334" y="154"/>
                  </a:cubicBezTo>
                  <a:cubicBezTo>
                    <a:pt x="350" y="154"/>
                    <a:pt x="366" y="161"/>
                    <a:pt x="377" y="173"/>
                  </a:cubicBezTo>
                  <a:close/>
                  <a:moveTo>
                    <a:pt x="512" y="256"/>
                  </a:moveTo>
                  <a:cubicBezTo>
                    <a:pt x="512" y="398"/>
                    <a:pt x="397" y="512"/>
                    <a:pt x="256" y="512"/>
                  </a:cubicBezTo>
                  <a:cubicBezTo>
                    <a:pt x="115" y="512"/>
                    <a:pt x="0" y="398"/>
                    <a:pt x="0" y="256"/>
                  </a:cubicBezTo>
                  <a:cubicBezTo>
                    <a:pt x="0" y="115"/>
                    <a:pt x="115" y="0"/>
                    <a:pt x="256" y="0"/>
                  </a:cubicBezTo>
                  <a:cubicBezTo>
                    <a:pt x="397" y="0"/>
                    <a:pt x="512" y="115"/>
                    <a:pt x="512" y="256"/>
                  </a:cubicBezTo>
                  <a:close/>
                  <a:moveTo>
                    <a:pt x="392" y="158"/>
                  </a:moveTo>
                  <a:cubicBezTo>
                    <a:pt x="377" y="142"/>
                    <a:pt x="356" y="133"/>
                    <a:pt x="334" y="133"/>
                  </a:cubicBezTo>
                  <a:cubicBezTo>
                    <a:pt x="312" y="133"/>
                    <a:pt x="292" y="142"/>
                    <a:pt x="276" y="158"/>
                  </a:cubicBezTo>
                  <a:cubicBezTo>
                    <a:pt x="255" y="180"/>
                    <a:pt x="255" y="180"/>
                    <a:pt x="255" y="180"/>
                  </a:cubicBezTo>
                  <a:cubicBezTo>
                    <a:pt x="234" y="158"/>
                    <a:pt x="234" y="158"/>
                    <a:pt x="234" y="158"/>
                  </a:cubicBezTo>
                  <a:cubicBezTo>
                    <a:pt x="219" y="142"/>
                    <a:pt x="198" y="133"/>
                    <a:pt x="176" y="133"/>
                  </a:cubicBezTo>
                  <a:cubicBezTo>
                    <a:pt x="154" y="133"/>
                    <a:pt x="134" y="142"/>
                    <a:pt x="118" y="158"/>
                  </a:cubicBezTo>
                  <a:cubicBezTo>
                    <a:pt x="87" y="191"/>
                    <a:pt x="87" y="244"/>
                    <a:pt x="118" y="277"/>
                  </a:cubicBezTo>
                  <a:cubicBezTo>
                    <a:pt x="247" y="413"/>
                    <a:pt x="247" y="413"/>
                    <a:pt x="247" y="413"/>
                  </a:cubicBezTo>
                  <a:cubicBezTo>
                    <a:pt x="249" y="415"/>
                    <a:pt x="252" y="416"/>
                    <a:pt x="254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2" y="415"/>
                    <a:pt x="264" y="413"/>
                  </a:cubicBezTo>
                  <a:cubicBezTo>
                    <a:pt x="363" y="308"/>
                    <a:pt x="363" y="308"/>
                    <a:pt x="363" y="308"/>
                  </a:cubicBezTo>
                  <a:cubicBezTo>
                    <a:pt x="392" y="277"/>
                    <a:pt x="392" y="277"/>
                    <a:pt x="392" y="277"/>
                  </a:cubicBezTo>
                  <a:cubicBezTo>
                    <a:pt x="424" y="244"/>
                    <a:pt x="424" y="191"/>
                    <a:pt x="392" y="15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A2954F-2A9E-44E1-BF5C-3F368C08BCAE}"/>
              </a:ext>
            </a:extLst>
          </p:cNvPr>
          <p:cNvGrpSpPr/>
          <p:nvPr/>
        </p:nvGrpSpPr>
        <p:grpSpPr>
          <a:xfrm>
            <a:off x="2417664" y="2366443"/>
            <a:ext cx="7006087" cy="396000"/>
            <a:chOff x="2630053" y="3095298"/>
            <a:chExt cx="9341449" cy="528000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189DF666-3EC2-47B2-96B6-20395AAAB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341" y="3153587"/>
              <a:ext cx="8638161" cy="35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2941" tIns="21466" rIns="42941" bIns="2146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FF6600"/>
                </a:buClr>
                <a:buChar char="•"/>
                <a:defRPr sz="14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defTabSz="457189">
                <a:buNone/>
              </a:pPr>
              <a:r>
                <a:rPr lang="en-US" sz="1600" b="1" dirty="0">
                  <a:solidFill>
                    <a:schemeClr val="tx2"/>
                  </a:solidFill>
                  <a:latin typeface="+mj-lt"/>
                </a:rPr>
                <a:t>Ask questions and share your thoughts </a:t>
              </a: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via the conversation section </a:t>
              </a:r>
            </a:p>
          </p:txBody>
        </p:sp>
        <p:sp>
          <p:nvSpPr>
            <p:cNvPr id="19" name="Freeform 242">
              <a:extLst>
                <a:ext uri="{FF2B5EF4-FFF2-40B4-BE49-F238E27FC236}">
                  <a16:creationId xmlns:a16="http://schemas.microsoft.com/office/drawing/2014/main" id="{418AB231-351A-4B55-9209-2E4C81DEBB8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630053" y="3095298"/>
              <a:ext cx="528000" cy="528000"/>
            </a:xfrm>
            <a:custGeom>
              <a:avLst/>
              <a:gdLst>
                <a:gd name="T0" fmla="*/ 117 w 512"/>
                <a:gd name="T1" fmla="*/ 160 h 512"/>
                <a:gd name="T2" fmla="*/ 266 w 512"/>
                <a:gd name="T3" fmla="*/ 160 h 512"/>
                <a:gd name="T4" fmla="*/ 266 w 512"/>
                <a:gd name="T5" fmla="*/ 245 h 512"/>
                <a:gd name="T6" fmla="*/ 181 w 512"/>
                <a:gd name="T7" fmla="*/ 245 h 512"/>
                <a:gd name="T8" fmla="*/ 173 w 512"/>
                <a:gd name="T9" fmla="*/ 248 h 512"/>
                <a:gd name="T10" fmla="*/ 149 w 512"/>
                <a:gd name="T11" fmla="*/ 273 h 512"/>
                <a:gd name="T12" fmla="*/ 149 w 512"/>
                <a:gd name="T13" fmla="*/ 256 h 512"/>
                <a:gd name="T14" fmla="*/ 138 w 512"/>
                <a:gd name="T15" fmla="*/ 245 h 512"/>
                <a:gd name="T16" fmla="*/ 117 w 512"/>
                <a:gd name="T17" fmla="*/ 245 h 512"/>
                <a:gd name="T18" fmla="*/ 117 w 512"/>
                <a:gd name="T19" fmla="*/ 160 h 512"/>
                <a:gd name="T20" fmla="*/ 512 w 512"/>
                <a:gd name="T21" fmla="*/ 256 h 512"/>
                <a:gd name="T22" fmla="*/ 256 w 512"/>
                <a:gd name="T23" fmla="*/ 512 h 512"/>
                <a:gd name="T24" fmla="*/ 0 w 512"/>
                <a:gd name="T25" fmla="*/ 256 h 512"/>
                <a:gd name="T26" fmla="*/ 256 w 512"/>
                <a:gd name="T27" fmla="*/ 0 h 512"/>
                <a:gd name="T28" fmla="*/ 512 w 512"/>
                <a:gd name="T29" fmla="*/ 256 h 512"/>
                <a:gd name="T30" fmla="*/ 185 w 512"/>
                <a:gd name="T31" fmla="*/ 266 h 512"/>
                <a:gd name="T32" fmla="*/ 277 w 512"/>
                <a:gd name="T33" fmla="*/ 266 h 512"/>
                <a:gd name="T34" fmla="*/ 288 w 512"/>
                <a:gd name="T35" fmla="*/ 256 h 512"/>
                <a:gd name="T36" fmla="*/ 288 w 512"/>
                <a:gd name="T37" fmla="*/ 149 h 512"/>
                <a:gd name="T38" fmla="*/ 277 w 512"/>
                <a:gd name="T39" fmla="*/ 138 h 512"/>
                <a:gd name="T40" fmla="*/ 106 w 512"/>
                <a:gd name="T41" fmla="*/ 138 h 512"/>
                <a:gd name="T42" fmla="*/ 96 w 512"/>
                <a:gd name="T43" fmla="*/ 149 h 512"/>
                <a:gd name="T44" fmla="*/ 96 w 512"/>
                <a:gd name="T45" fmla="*/ 256 h 512"/>
                <a:gd name="T46" fmla="*/ 106 w 512"/>
                <a:gd name="T47" fmla="*/ 266 h 512"/>
                <a:gd name="T48" fmla="*/ 128 w 512"/>
                <a:gd name="T49" fmla="*/ 266 h 512"/>
                <a:gd name="T50" fmla="*/ 128 w 512"/>
                <a:gd name="T51" fmla="*/ 298 h 512"/>
                <a:gd name="T52" fmla="*/ 134 w 512"/>
                <a:gd name="T53" fmla="*/ 308 h 512"/>
                <a:gd name="T54" fmla="*/ 138 w 512"/>
                <a:gd name="T55" fmla="*/ 309 h 512"/>
                <a:gd name="T56" fmla="*/ 146 w 512"/>
                <a:gd name="T57" fmla="*/ 306 h 512"/>
                <a:gd name="T58" fmla="*/ 185 w 512"/>
                <a:gd name="T59" fmla="*/ 266 h 512"/>
                <a:gd name="T60" fmla="*/ 416 w 512"/>
                <a:gd name="T61" fmla="*/ 234 h 512"/>
                <a:gd name="T62" fmla="*/ 405 w 512"/>
                <a:gd name="T63" fmla="*/ 224 h 512"/>
                <a:gd name="T64" fmla="*/ 320 w 512"/>
                <a:gd name="T65" fmla="*/ 224 h 512"/>
                <a:gd name="T66" fmla="*/ 309 w 512"/>
                <a:gd name="T67" fmla="*/ 234 h 512"/>
                <a:gd name="T68" fmla="*/ 320 w 512"/>
                <a:gd name="T69" fmla="*/ 245 h 512"/>
                <a:gd name="T70" fmla="*/ 394 w 512"/>
                <a:gd name="T71" fmla="*/ 245 h 512"/>
                <a:gd name="T72" fmla="*/ 394 w 512"/>
                <a:gd name="T73" fmla="*/ 352 h 512"/>
                <a:gd name="T74" fmla="*/ 362 w 512"/>
                <a:gd name="T75" fmla="*/ 352 h 512"/>
                <a:gd name="T76" fmla="*/ 352 w 512"/>
                <a:gd name="T77" fmla="*/ 362 h 512"/>
                <a:gd name="T78" fmla="*/ 352 w 512"/>
                <a:gd name="T79" fmla="*/ 379 h 512"/>
                <a:gd name="T80" fmla="*/ 327 w 512"/>
                <a:gd name="T81" fmla="*/ 355 h 512"/>
                <a:gd name="T82" fmla="*/ 320 w 512"/>
                <a:gd name="T83" fmla="*/ 352 h 512"/>
                <a:gd name="T84" fmla="*/ 245 w 512"/>
                <a:gd name="T85" fmla="*/ 352 h 512"/>
                <a:gd name="T86" fmla="*/ 245 w 512"/>
                <a:gd name="T87" fmla="*/ 298 h 512"/>
                <a:gd name="T88" fmla="*/ 234 w 512"/>
                <a:gd name="T89" fmla="*/ 288 h 512"/>
                <a:gd name="T90" fmla="*/ 224 w 512"/>
                <a:gd name="T91" fmla="*/ 298 h 512"/>
                <a:gd name="T92" fmla="*/ 224 w 512"/>
                <a:gd name="T93" fmla="*/ 362 h 512"/>
                <a:gd name="T94" fmla="*/ 234 w 512"/>
                <a:gd name="T95" fmla="*/ 373 h 512"/>
                <a:gd name="T96" fmla="*/ 315 w 512"/>
                <a:gd name="T97" fmla="*/ 373 h 512"/>
                <a:gd name="T98" fmla="*/ 355 w 512"/>
                <a:gd name="T99" fmla="*/ 413 h 512"/>
                <a:gd name="T100" fmla="*/ 362 w 512"/>
                <a:gd name="T101" fmla="*/ 416 h 512"/>
                <a:gd name="T102" fmla="*/ 366 w 512"/>
                <a:gd name="T103" fmla="*/ 415 h 512"/>
                <a:gd name="T104" fmla="*/ 373 w 512"/>
                <a:gd name="T105" fmla="*/ 405 h 512"/>
                <a:gd name="T106" fmla="*/ 373 w 512"/>
                <a:gd name="T107" fmla="*/ 373 h 512"/>
                <a:gd name="T108" fmla="*/ 405 w 512"/>
                <a:gd name="T109" fmla="*/ 373 h 512"/>
                <a:gd name="T110" fmla="*/ 416 w 512"/>
                <a:gd name="T111" fmla="*/ 362 h 512"/>
                <a:gd name="T112" fmla="*/ 416 w 512"/>
                <a:gd name="T113" fmla="*/ 23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2" h="512">
                  <a:moveTo>
                    <a:pt x="117" y="160"/>
                  </a:moveTo>
                  <a:cubicBezTo>
                    <a:pt x="266" y="160"/>
                    <a:pt x="266" y="160"/>
                    <a:pt x="266" y="160"/>
                  </a:cubicBezTo>
                  <a:cubicBezTo>
                    <a:pt x="266" y="245"/>
                    <a:pt x="266" y="245"/>
                    <a:pt x="266" y="245"/>
                  </a:cubicBezTo>
                  <a:cubicBezTo>
                    <a:pt x="181" y="245"/>
                    <a:pt x="181" y="245"/>
                    <a:pt x="181" y="245"/>
                  </a:cubicBezTo>
                  <a:cubicBezTo>
                    <a:pt x="178" y="245"/>
                    <a:pt x="175" y="246"/>
                    <a:pt x="173" y="248"/>
                  </a:cubicBezTo>
                  <a:cubicBezTo>
                    <a:pt x="149" y="273"/>
                    <a:pt x="149" y="273"/>
                    <a:pt x="149" y="273"/>
                  </a:cubicBezTo>
                  <a:cubicBezTo>
                    <a:pt x="149" y="256"/>
                    <a:pt x="149" y="256"/>
                    <a:pt x="149" y="256"/>
                  </a:cubicBezTo>
                  <a:cubicBezTo>
                    <a:pt x="149" y="250"/>
                    <a:pt x="144" y="245"/>
                    <a:pt x="138" y="245"/>
                  </a:cubicBezTo>
                  <a:cubicBezTo>
                    <a:pt x="117" y="245"/>
                    <a:pt x="117" y="245"/>
                    <a:pt x="117" y="245"/>
                  </a:cubicBezTo>
                  <a:lnTo>
                    <a:pt x="117" y="160"/>
                  </a:ln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185" y="266"/>
                  </a:moveTo>
                  <a:cubicBezTo>
                    <a:pt x="277" y="266"/>
                    <a:pt x="277" y="266"/>
                    <a:pt x="277" y="266"/>
                  </a:cubicBezTo>
                  <a:cubicBezTo>
                    <a:pt x="283" y="266"/>
                    <a:pt x="288" y="262"/>
                    <a:pt x="288" y="256"/>
                  </a:cubicBezTo>
                  <a:cubicBezTo>
                    <a:pt x="288" y="149"/>
                    <a:pt x="288" y="149"/>
                    <a:pt x="288" y="149"/>
                  </a:cubicBezTo>
                  <a:cubicBezTo>
                    <a:pt x="288" y="143"/>
                    <a:pt x="283" y="138"/>
                    <a:pt x="277" y="138"/>
                  </a:cubicBezTo>
                  <a:cubicBezTo>
                    <a:pt x="106" y="138"/>
                    <a:pt x="106" y="138"/>
                    <a:pt x="106" y="138"/>
                  </a:cubicBezTo>
                  <a:cubicBezTo>
                    <a:pt x="100" y="138"/>
                    <a:pt x="96" y="143"/>
                    <a:pt x="96" y="149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96" y="262"/>
                    <a:pt x="100" y="266"/>
                    <a:pt x="106" y="266"/>
                  </a:cubicBezTo>
                  <a:cubicBezTo>
                    <a:pt x="128" y="266"/>
                    <a:pt x="128" y="266"/>
                    <a:pt x="128" y="266"/>
                  </a:cubicBezTo>
                  <a:cubicBezTo>
                    <a:pt x="128" y="298"/>
                    <a:pt x="128" y="298"/>
                    <a:pt x="128" y="298"/>
                  </a:cubicBezTo>
                  <a:cubicBezTo>
                    <a:pt x="128" y="303"/>
                    <a:pt x="130" y="307"/>
                    <a:pt x="134" y="308"/>
                  </a:cubicBezTo>
                  <a:cubicBezTo>
                    <a:pt x="136" y="309"/>
                    <a:pt x="137" y="309"/>
                    <a:pt x="138" y="309"/>
                  </a:cubicBezTo>
                  <a:cubicBezTo>
                    <a:pt x="141" y="309"/>
                    <a:pt x="144" y="308"/>
                    <a:pt x="146" y="306"/>
                  </a:cubicBezTo>
                  <a:lnTo>
                    <a:pt x="185" y="266"/>
                  </a:lnTo>
                  <a:close/>
                  <a:moveTo>
                    <a:pt x="416" y="234"/>
                  </a:moveTo>
                  <a:cubicBezTo>
                    <a:pt x="416" y="228"/>
                    <a:pt x="411" y="224"/>
                    <a:pt x="405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14" y="224"/>
                    <a:pt x="309" y="228"/>
                    <a:pt x="309" y="234"/>
                  </a:cubicBezTo>
                  <a:cubicBezTo>
                    <a:pt x="309" y="240"/>
                    <a:pt x="314" y="245"/>
                    <a:pt x="320" y="245"/>
                  </a:cubicBezTo>
                  <a:cubicBezTo>
                    <a:pt x="394" y="245"/>
                    <a:pt x="394" y="245"/>
                    <a:pt x="394" y="245"/>
                  </a:cubicBezTo>
                  <a:cubicBezTo>
                    <a:pt x="394" y="352"/>
                    <a:pt x="394" y="352"/>
                    <a:pt x="394" y="352"/>
                  </a:cubicBezTo>
                  <a:cubicBezTo>
                    <a:pt x="362" y="352"/>
                    <a:pt x="362" y="352"/>
                    <a:pt x="362" y="352"/>
                  </a:cubicBezTo>
                  <a:cubicBezTo>
                    <a:pt x="356" y="352"/>
                    <a:pt x="352" y="356"/>
                    <a:pt x="352" y="362"/>
                  </a:cubicBezTo>
                  <a:cubicBezTo>
                    <a:pt x="352" y="379"/>
                    <a:pt x="352" y="379"/>
                    <a:pt x="352" y="379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5" y="353"/>
                    <a:pt x="322" y="352"/>
                    <a:pt x="320" y="352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45" y="298"/>
                    <a:pt x="245" y="298"/>
                    <a:pt x="245" y="298"/>
                  </a:cubicBezTo>
                  <a:cubicBezTo>
                    <a:pt x="245" y="292"/>
                    <a:pt x="240" y="288"/>
                    <a:pt x="234" y="288"/>
                  </a:cubicBezTo>
                  <a:cubicBezTo>
                    <a:pt x="228" y="288"/>
                    <a:pt x="224" y="292"/>
                    <a:pt x="224" y="298"/>
                  </a:cubicBezTo>
                  <a:cubicBezTo>
                    <a:pt x="224" y="362"/>
                    <a:pt x="224" y="362"/>
                    <a:pt x="224" y="362"/>
                  </a:cubicBezTo>
                  <a:cubicBezTo>
                    <a:pt x="224" y="368"/>
                    <a:pt x="228" y="373"/>
                    <a:pt x="234" y="373"/>
                  </a:cubicBezTo>
                  <a:cubicBezTo>
                    <a:pt x="315" y="373"/>
                    <a:pt x="315" y="373"/>
                    <a:pt x="315" y="373"/>
                  </a:cubicBezTo>
                  <a:cubicBezTo>
                    <a:pt x="355" y="413"/>
                    <a:pt x="355" y="413"/>
                    <a:pt x="355" y="413"/>
                  </a:cubicBezTo>
                  <a:cubicBezTo>
                    <a:pt x="357" y="415"/>
                    <a:pt x="360" y="416"/>
                    <a:pt x="362" y="416"/>
                  </a:cubicBezTo>
                  <a:cubicBezTo>
                    <a:pt x="364" y="416"/>
                    <a:pt x="365" y="415"/>
                    <a:pt x="366" y="415"/>
                  </a:cubicBezTo>
                  <a:cubicBezTo>
                    <a:pt x="370" y="413"/>
                    <a:pt x="373" y="409"/>
                    <a:pt x="373" y="405"/>
                  </a:cubicBezTo>
                  <a:cubicBezTo>
                    <a:pt x="373" y="373"/>
                    <a:pt x="373" y="373"/>
                    <a:pt x="373" y="373"/>
                  </a:cubicBezTo>
                  <a:cubicBezTo>
                    <a:pt x="405" y="373"/>
                    <a:pt x="405" y="373"/>
                    <a:pt x="405" y="373"/>
                  </a:cubicBezTo>
                  <a:cubicBezTo>
                    <a:pt x="411" y="373"/>
                    <a:pt x="416" y="368"/>
                    <a:pt x="416" y="362"/>
                  </a:cubicBezTo>
                  <a:lnTo>
                    <a:pt x="416" y="2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6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0B96866-73D5-436E-B89F-A373F3CCC0C1}"/>
              </a:ext>
            </a:extLst>
          </p:cNvPr>
          <p:cNvSpPr/>
          <p:nvPr/>
        </p:nvSpPr>
        <p:spPr>
          <a:xfrm>
            <a:off x="2871924" y="3589422"/>
            <a:ext cx="5376536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lnSpc>
                <a:spcPct val="120000"/>
              </a:lnSpc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Keep your phone at hand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to participate in our polls and quizzes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629D82-B06F-481B-9B43-CD0BFA81B79E}"/>
              </a:ext>
            </a:extLst>
          </p:cNvPr>
          <p:cNvSpPr/>
          <p:nvPr/>
        </p:nvSpPr>
        <p:spPr>
          <a:xfrm>
            <a:off x="2431927" y="4179393"/>
            <a:ext cx="396000" cy="396000"/>
          </a:xfrm>
          <a:prstGeom prst="ellipse">
            <a:avLst/>
          </a:prstGeom>
          <a:solidFill>
            <a:schemeClr val="accent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2400" err="1">
              <a:latin typeface="+mj-lt"/>
            </a:endParaRPr>
          </a:p>
        </p:txBody>
      </p:sp>
      <p:pic>
        <p:nvPicPr>
          <p:cNvPr id="22" name="Graphic 21" descr="Video camera">
            <a:extLst>
              <a:ext uri="{FF2B5EF4-FFF2-40B4-BE49-F238E27FC236}">
                <a16:creationId xmlns:a16="http://schemas.microsoft.com/office/drawing/2014/main" id="{4C1DF7DD-C236-49C1-B771-BAFFC560B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4192" y="4174226"/>
            <a:ext cx="360000" cy="360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FD3F6FC-3CEA-4321-A784-BF581D5CB7C1}"/>
              </a:ext>
            </a:extLst>
          </p:cNvPr>
          <p:cNvGrpSpPr/>
          <p:nvPr/>
        </p:nvGrpSpPr>
        <p:grpSpPr>
          <a:xfrm>
            <a:off x="2440955" y="3571487"/>
            <a:ext cx="396000" cy="396000"/>
            <a:chOff x="1986805" y="2989853"/>
            <a:chExt cx="396000" cy="396000"/>
          </a:xfrm>
          <a:solidFill>
            <a:schemeClr val="accent1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3EE53B8-9045-40DD-BA01-1831981663E9}"/>
                </a:ext>
              </a:extLst>
            </p:cNvPr>
            <p:cNvSpPr/>
            <p:nvPr/>
          </p:nvSpPr>
          <p:spPr>
            <a:xfrm>
              <a:off x="1986805" y="2989853"/>
              <a:ext cx="396000" cy="396000"/>
            </a:xfrm>
            <a:prstGeom prst="ellipse">
              <a:avLst/>
            </a:prstGeom>
            <a:grpFill/>
            <a:ln w="19050" cap="sq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2400" err="1">
                <a:latin typeface="+mj-lt"/>
              </a:endParaRPr>
            </a:p>
          </p:txBody>
        </p:sp>
        <p:pic>
          <p:nvPicPr>
            <p:cNvPr id="25" name="Graphic 24" descr="Smart Phone">
              <a:extLst>
                <a:ext uri="{FF2B5EF4-FFF2-40B4-BE49-F238E27FC236}">
                  <a16:creationId xmlns:a16="http://schemas.microsoft.com/office/drawing/2014/main" id="{5CD422DD-30FE-4EAF-BF5E-4173F7ABA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038938" y="3043853"/>
              <a:ext cx="288000" cy="288000"/>
            </a:xfrm>
            <a:prstGeom prst="rect">
              <a:avLst/>
            </a:prstGeom>
          </p:spPr>
        </p:pic>
      </p:grpSp>
      <p:sp>
        <p:nvSpPr>
          <p:cNvPr id="26" name="Freeform 239">
            <a:extLst>
              <a:ext uri="{FF2B5EF4-FFF2-40B4-BE49-F238E27FC236}">
                <a16:creationId xmlns:a16="http://schemas.microsoft.com/office/drawing/2014/main" id="{299F6E2D-79BF-4BD8-A334-BE69D858253E}"/>
              </a:ext>
            </a:extLst>
          </p:cNvPr>
          <p:cNvSpPr>
            <a:spLocks noEditPoints="1"/>
          </p:cNvSpPr>
          <p:nvPr/>
        </p:nvSpPr>
        <p:spPr bwMode="auto">
          <a:xfrm>
            <a:off x="2431927" y="2958784"/>
            <a:ext cx="396000" cy="396000"/>
          </a:xfrm>
          <a:custGeom>
            <a:avLst/>
            <a:gdLst>
              <a:gd name="T0" fmla="*/ 377 w 512"/>
              <a:gd name="T1" fmla="*/ 173 h 512"/>
              <a:gd name="T2" fmla="*/ 377 w 512"/>
              <a:gd name="T3" fmla="*/ 263 h 512"/>
              <a:gd name="T4" fmla="*/ 255 w 512"/>
              <a:gd name="T5" fmla="*/ 391 h 512"/>
              <a:gd name="T6" fmla="*/ 163 w 512"/>
              <a:gd name="T7" fmla="*/ 293 h 512"/>
              <a:gd name="T8" fmla="*/ 134 w 512"/>
              <a:gd name="T9" fmla="*/ 263 h 512"/>
              <a:gd name="T10" fmla="*/ 134 w 512"/>
              <a:gd name="T11" fmla="*/ 173 h 512"/>
              <a:gd name="T12" fmla="*/ 176 w 512"/>
              <a:gd name="T13" fmla="*/ 154 h 512"/>
              <a:gd name="T14" fmla="*/ 219 w 512"/>
              <a:gd name="T15" fmla="*/ 173 h 512"/>
              <a:gd name="T16" fmla="*/ 248 w 512"/>
              <a:gd name="T17" fmla="*/ 203 h 512"/>
              <a:gd name="T18" fmla="*/ 248 w 512"/>
              <a:gd name="T19" fmla="*/ 203 h 512"/>
              <a:gd name="T20" fmla="*/ 248 w 512"/>
              <a:gd name="T21" fmla="*/ 203 h 512"/>
              <a:gd name="T22" fmla="*/ 249 w 512"/>
              <a:gd name="T23" fmla="*/ 204 h 512"/>
              <a:gd name="T24" fmla="*/ 251 w 512"/>
              <a:gd name="T25" fmla="*/ 205 h 512"/>
              <a:gd name="T26" fmla="*/ 253 w 512"/>
              <a:gd name="T27" fmla="*/ 206 h 512"/>
              <a:gd name="T28" fmla="*/ 255 w 512"/>
              <a:gd name="T29" fmla="*/ 206 h 512"/>
              <a:gd name="T30" fmla="*/ 257 w 512"/>
              <a:gd name="T31" fmla="*/ 206 h 512"/>
              <a:gd name="T32" fmla="*/ 259 w 512"/>
              <a:gd name="T33" fmla="*/ 205 h 512"/>
              <a:gd name="T34" fmla="*/ 261 w 512"/>
              <a:gd name="T35" fmla="*/ 204 h 512"/>
              <a:gd name="T36" fmla="*/ 263 w 512"/>
              <a:gd name="T37" fmla="*/ 203 h 512"/>
              <a:gd name="T38" fmla="*/ 263 w 512"/>
              <a:gd name="T39" fmla="*/ 203 h 512"/>
              <a:gd name="T40" fmla="*/ 263 w 512"/>
              <a:gd name="T41" fmla="*/ 203 h 512"/>
              <a:gd name="T42" fmla="*/ 292 w 512"/>
              <a:gd name="T43" fmla="*/ 173 h 512"/>
              <a:gd name="T44" fmla="*/ 334 w 512"/>
              <a:gd name="T45" fmla="*/ 154 h 512"/>
              <a:gd name="T46" fmla="*/ 377 w 512"/>
              <a:gd name="T47" fmla="*/ 173 h 512"/>
              <a:gd name="T48" fmla="*/ 512 w 512"/>
              <a:gd name="T49" fmla="*/ 256 h 512"/>
              <a:gd name="T50" fmla="*/ 256 w 512"/>
              <a:gd name="T51" fmla="*/ 512 h 512"/>
              <a:gd name="T52" fmla="*/ 0 w 512"/>
              <a:gd name="T53" fmla="*/ 256 h 512"/>
              <a:gd name="T54" fmla="*/ 256 w 512"/>
              <a:gd name="T55" fmla="*/ 0 h 512"/>
              <a:gd name="T56" fmla="*/ 512 w 512"/>
              <a:gd name="T57" fmla="*/ 256 h 512"/>
              <a:gd name="T58" fmla="*/ 392 w 512"/>
              <a:gd name="T59" fmla="*/ 158 h 512"/>
              <a:gd name="T60" fmla="*/ 334 w 512"/>
              <a:gd name="T61" fmla="*/ 133 h 512"/>
              <a:gd name="T62" fmla="*/ 276 w 512"/>
              <a:gd name="T63" fmla="*/ 158 h 512"/>
              <a:gd name="T64" fmla="*/ 255 w 512"/>
              <a:gd name="T65" fmla="*/ 180 h 512"/>
              <a:gd name="T66" fmla="*/ 234 w 512"/>
              <a:gd name="T67" fmla="*/ 158 h 512"/>
              <a:gd name="T68" fmla="*/ 176 w 512"/>
              <a:gd name="T69" fmla="*/ 133 h 512"/>
              <a:gd name="T70" fmla="*/ 118 w 512"/>
              <a:gd name="T71" fmla="*/ 158 h 512"/>
              <a:gd name="T72" fmla="*/ 118 w 512"/>
              <a:gd name="T73" fmla="*/ 277 h 512"/>
              <a:gd name="T74" fmla="*/ 247 w 512"/>
              <a:gd name="T75" fmla="*/ 413 h 512"/>
              <a:gd name="T76" fmla="*/ 254 w 512"/>
              <a:gd name="T77" fmla="*/ 416 h 512"/>
              <a:gd name="T78" fmla="*/ 255 w 512"/>
              <a:gd name="T79" fmla="*/ 416 h 512"/>
              <a:gd name="T80" fmla="*/ 256 w 512"/>
              <a:gd name="T81" fmla="*/ 416 h 512"/>
              <a:gd name="T82" fmla="*/ 264 w 512"/>
              <a:gd name="T83" fmla="*/ 413 h 512"/>
              <a:gd name="T84" fmla="*/ 363 w 512"/>
              <a:gd name="T85" fmla="*/ 308 h 512"/>
              <a:gd name="T86" fmla="*/ 392 w 512"/>
              <a:gd name="T87" fmla="*/ 277 h 512"/>
              <a:gd name="T88" fmla="*/ 392 w 512"/>
              <a:gd name="T89" fmla="*/ 158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2" h="512">
                <a:moveTo>
                  <a:pt x="377" y="173"/>
                </a:moveTo>
                <a:cubicBezTo>
                  <a:pt x="401" y="197"/>
                  <a:pt x="401" y="238"/>
                  <a:pt x="377" y="263"/>
                </a:cubicBezTo>
                <a:cubicBezTo>
                  <a:pt x="255" y="391"/>
                  <a:pt x="255" y="391"/>
                  <a:pt x="255" y="391"/>
                </a:cubicBezTo>
                <a:cubicBezTo>
                  <a:pt x="163" y="293"/>
                  <a:pt x="163" y="293"/>
                  <a:pt x="163" y="293"/>
                </a:cubicBezTo>
                <a:cubicBezTo>
                  <a:pt x="134" y="263"/>
                  <a:pt x="134" y="263"/>
                  <a:pt x="134" y="263"/>
                </a:cubicBezTo>
                <a:cubicBezTo>
                  <a:pt x="110" y="238"/>
                  <a:pt x="110" y="197"/>
                  <a:pt x="134" y="173"/>
                </a:cubicBezTo>
                <a:cubicBezTo>
                  <a:pt x="145" y="161"/>
                  <a:pt x="160" y="154"/>
                  <a:pt x="176" y="154"/>
                </a:cubicBezTo>
                <a:cubicBezTo>
                  <a:pt x="192" y="154"/>
                  <a:pt x="207" y="161"/>
                  <a:pt x="219" y="173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4"/>
                  <a:pt x="249" y="204"/>
                  <a:pt x="249" y="204"/>
                </a:cubicBezTo>
                <a:cubicBezTo>
                  <a:pt x="250" y="205"/>
                  <a:pt x="251" y="205"/>
                  <a:pt x="251" y="205"/>
                </a:cubicBezTo>
                <a:cubicBezTo>
                  <a:pt x="252" y="206"/>
                  <a:pt x="252" y="206"/>
                  <a:pt x="253" y="206"/>
                </a:cubicBezTo>
                <a:cubicBezTo>
                  <a:pt x="254" y="206"/>
                  <a:pt x="255" y="206"/>
                  <a:pt x="255" y="206"/>
                </a:cubicBezTo>
                <a:cubicBezTo>
                  <a:pt x="256" y="206"/>
                  <a:pt x="256" y="206"/>
                  <a:pt x="257" y="206"/>
                </a:cubicBezTo>
                <a:cubicBezTo>
                  <a:pt x="258" y="206"/>
                  <a:pt x="259" y="206"/>
                  <a:pt x="259" y="205"/>
                </a:cubicBezTo>
                <a:cubicBezTo>
                  <a:pt x="260" y="205"/>
                  <a:pt x="260" y="205"/>
                  <a:pt x="261" y="204"/>
                </a:cubicBezTo>
                <a:cubicBezTo>
                  <a:pt x="262" y="204"/>
                  <a:pt x="262" y="204"/>
                  <a:pt x="263" y="203"/>
                </a:cubicBezTo>
                <a:cubicBezTo>
                  <a:pt x="263" y="203"/>
                  <a:pt x="263" y="203"/>
                  <a:pt x="263" y="203"/>
                </a:cubicBezTo>
                <a:cubicBezTo>
                  <a:pt x="263" y="203"/>
                  <a:pt x="263" y="203"/>
                  <a:pt x="263" y="203"/>
                </a:cubicBezTo>
                <a:cubicBezTo>
                  <a:pt x="292" y="173"/>
                  <a:pt x="292" y="173"/>
                  <a:pt x="292" y="173"/>
                </a:cubicBezTo>
                <a:cubicBezTo>
                  <a:pt x="303" y="161"/>
                  <a:pt x="318" y="154"/>
                  <a:pt x="334" y="154"/>
                </a:cubicBezTo>
                <a:cubicBezTo>
                  <a:pt x="350" y="154"/>
                  <a:pt x="366" y="161"/>
                  <a:pt x="377" y="173"/>
                </a:cubicBezTo>
                <a:close/>
                <a:moveTo>
                  <a:pt x="512" y="256"/>
                </a:moveTo>
                <a:cubicBezTo>
                  <a:pt x="512" y="398"/>
                  <a:pt x="397" y="512"/>
                  <a:pt x="256" y="512"/>
                </a:cubicBezTo>
                <a:cubicBezTo>
                  <a:pt x="115" y="512"/>
                  <a:pt x="0" y="398"/>
                  <a:pt x="0" y="256"/>
                </a:cubicBezTo>
                <a:cubicBezTo>
                  <a:pt x="0" y="115"/>
                  <a:pt x="115" y="0"/>
                  <a:pt x="256" y="0"/>
                </a:cubicBezTo>
                <a:cubicBezTo>
                  <a:pt x="397" y="0"/>
                  <a:pt x="512" y="115"/>
                  <a:pt x="512" y="256"/>
                </a:cubicBezTo>
                <a:close/>
                <a:moveTo>
                  <a:pt x="392" y="158"/>
                </a:moveTo>
                <a:cubicBezTo>
                  <a:pt x="377" y="142"/>
                  <a:pt x="356" y="133"/>
                  <a:pt x="334" y="133"/>
                </a:cubicBezTo>
                <a:cubicBezTo>
                  <a:pt x="312" y="133"/>
                  <a:pt x="292" y="142"/>
                  <a:pt x="276" y="158"/>
                </a:cubicBezTo>
                <a:cubicBezTo>
                  <a:pt x="255" y="180"/>
                  <a:pt x="255" y="180"/>
                  <a:pt x="255" y="180"/>
                </a:cubicBezTo>
                <a:cubicBezTo>
                  <a:pt x="234" y="158"/>
                  <a:pt x="234" y="158"/>
                  <a:pt x="234" y="158"/>
                </a:cubicBezTo>
                <a:cubicBezTo>
                  <a:pt x="219" y="142"/>
                  <a:pt x="198" y="133"/>
                  <a:pt x="176" y="133"/>
                </a:cubicBezTo>
                <a:cubicBezTo>
                  <a:pt x="154" y="133"/>
                  <a:pt x="134" y="142"/>
                  <a:pt x="118" y="158"/>
                </a:cubicBezTo>
                <a:cubicBezTo>
                  <a:pt x="87" y="191"/>
                  <a:pt x="87" y="244"/>
                  <a:pt x="118" y="277"/>
                </a:cubicBezTo>
                <a:cubicBezTo>
                  <a:pt x="247" y="413"/>
                  <a:pt x="247" y="413"/>
                  <a:pt x="247" y="413"/>
                </a:cubicBezTo>
                <a:cubicBezTo>
                  <a:pt x="249" y="415"/>
                  <a:pt x="252" y="416"/>
                  <a:pt x="254" y="416"/>
                </a:cubicBezTo>
                <a:cubicBezTo>
                  <a:pt x="255" y="416"/>
                  <a:pt x="255" y="416"/>
                  <a:pt x="255" y="416"/>
                </a:cubicBezTo>
                <a:cubicBezTo>
                  <a:pt x="256" y="416"/>
                  <a:pt x="256" y="416"/>
                  <a:pt x="256" y="416"/>
                </a:cubicBezTo>
                <a:cubicBezTo>
                  <a:pt x="259" y="416"/>
                  <a:pt x="262" y="415"/>
                  <a:pt x="264" y="413"/>
                </a:cubicBezTo>
                <a:cubicBezTo>
                  <a:pt x="363" y="308"/>
                  <a:pt x="363" y="308"/>
                  <a:pt x="363" y="308"/>
                </a:cubicBezTo>
                <a:cubicBezTo>
                  <a:pt x="392" y="277"/>
                  <a:pt x="392" y="277"/>
                  <a:pt x="392" y="277"/>
                </a:cubicBezTo>
                <a:cubicBezTo>
                  <a:pt x="424" y="244"/>
                  <a:pt x="424" y="191"/>
                  <a:pt x="392" y="1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6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EA01EA6-41AB-4720-960D-FA3CCA762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20" y="4775796"/>
            <a:ext cx="6108730" cy="4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941" tIns="21466" rIns="42941" bIns="21466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Char char="•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1B75D7"/>
              </a:buClr>
              <a:buNone/>
            </a:pPr>
            <a:r>
              <a:rPr lang="en-US" sz="1600" b="1" dirty="0">
                <a:solidFill>
                  <a:schemeClr val="tx2"/>
                </a:solidFill>
                <a:latin typeface="+mj-lt"/>
              </a:rPr>
              <a:t>We will ask you to post your challenges for the supplier before the break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, so feel free to note them down during the session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4F15F-C77A-4170-B4F3-848A7E01E510}"/>
              </a:ext>
            </a:extLst>
          </p:cNvPr>
          <p:cNvSpPr/>
          <p:nvPr/>
        </p:nvSpPr>
        <p:spPr>
          <a:xfrm>
            <a:off x="2412551" y="4819256"/>
            <a:ext cx="396000" cy="396000"/>
          </a:xfrm>
          <a:prstGeom prst="ellipse">
            <a:avLst/>
          </a:prstGeom>
          <a:solidFill>
            <a:schemeClr val="accent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2400" err="1">
              <a:latin typeface="+mj-lt"/>
            </a:endParaRPr>
          </a:p>
        </p:txBody>
      </p:sp>
      <p:pic>
        <p:nvPicPr>
          <p:cNvPr id="29" name="Graphic 28" descr="Puzzle">
            <a:extLst>
              <a:ext uri="{FF2B5EF4-FFF2-40B4-BE49-F238E27FC236}">
                <a16:creationId xmlns:a16="http://schemas.microsoft.com/office/drawing/2014/main" id="{4B9D64F6-111E-4860-85FD-D0621B7989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8551" y="485525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pic>
        <p:nvPicPr>
          <p:cNvPr id="7" name="Picture 2" descr="https://brandspace.deloitte.com/downloads/59e4fa4b22eb8/lg_58accce99885ab0f0056b06e.jpg.jpg">
            <a:extLst>
              <a:ext uri="{FF2B5EF4-FFF2-40B4-BE49-F238E27FC236}">
                <a16:creationId xmlns:a16="http://schemas.microsoft.com/office/drawing/2014/main" id="{B9A9942F-CCFB-4CCD-B931-436BD2104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62" t="2843" r="53127" b="2843"/>
          <a:stretch/>
        </p:blipFill>
        <p:spPr bwMode="auto">
          <a:xfrm>
            <a:off x="-1023981" y="1544766"/>
            <a:ext cx="4003540" cy="36097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FB6B64-0D85-4143-801A-3C6A8DE02023}"/>
              </a:ext>
            </a:extLst>
          </p:cNvPr>
          <p:cNvSpPr txBox="1"/>
          <p:nvPr/>
        </p:nvSpPr>
        <p:spPr>
          <a:xfrm>
            <a:off x="3290047" y="2187388"/>
            <a:ext cx="7494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Bax metal will explain more about the use of sheet metal as a design solution.</a:t>
            </a:r>
            <a:b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24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is Bax Metaal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Why use sheet metal fabrication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Which processes are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are the Limits</a:t>
            </a:r>
          </a:p>
        </p:txBody>
      </p:sp>
    </p:spTree>
    <p:extLst>
      <p:ext uri="{BB962C8B-B14F-4D97-AF65-F5344CB8AC3E}">
        <p14:creationId xmlns:p14="http://schemas.microsoft.com/office/powerpoint/2010/main" val="198512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pic>
        <p:nvPicPr>
          <p:cNvPr id="7" name="Picture 2" descr="https://brandspace.deloitte.com/downloads/59e4fa4b22eb8/lg_58accce99885ab0f0056b06e.jpg.jpg">
            <a:extLst>
              <a:ext uri="{FF2B5EF4-FFF2-40B4-BE49-F238E27FC236}">
                <a16:creationId xmlns:a16="http://schemas.microsoft.com/office/drawing/2014/main" id="{B9A9942F-CCFB-4CCD-B931-436BD2104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62" t="2843" r="53127" b="2843"/>
          <a:stretch/>
        </p:blipFill>
        <p:spPr bwMode="auto">
          <a:xfrm>
            <a:off x="-1023981" y="1544765"/>
            <a:ext cx="4003540" cy="36097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54749C96-73C5-44AB-8363-9F2B6B3A91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6565589"/>
                  </p:ext>
                </p:extLst>
              </p:nvPr>
            </p:nvGraphicFramePr>
            <p:xfrm>
              <a:off x="4823011" y="3410666"/>
              <a:ext cx="3048000" cy="1714500"/>
            </p:xfrm>
            <a:graphic>
              <a:graphicData uri="http://schemas.microsoft.com/office/powerpoint/2016/slidezoom">
                <pslz:sldZm>
                  <pslz:sldZmObj sldId="258" cId="1161646765">
                    <pslz:zmPr id="{29D2046C-5D48-4107-85F6-88AA1C886186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54749C96-73C5-44AB-8363-9F2B6B3A91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3011" y="341066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04D8DB9-0E2F-4891-8899-9346C6D17AD2}"/>
              </a:ext>
            </a:extLst>
          </p:cNvPr>
          <p:cNvSpPr txBox="1"/>
          <p:nvPr/>
        </p:nvSpPr>
        <p:spPr>
          <a:xfrm>
            <a:off x="3290047" y="2187388"/>
            <a:ext cx="749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Who is Bax Metaal?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757F6DFD-F5B8-438A-B2A1-0889FA7C4A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8767938"/>
                  </p:ext>
                </p:extLst>
              </p:nvPr>
            </p:nvGraphicFramePr>
            <p:xfrm>
              <a:off x="8190463" y="3410666"/>
              <a:ext cx="3048000" cy="1714500"/>
            </p:xfrm>
            <a:graphic>
              <a:graphicData uri="http://schemas.microsoft.com/office/powerpoint/2016/slidezoom">
                <pslz:sldZm>
                  <pslz:sldZmObj sldId="293" cId="3717600175">
                    <pslz:zmPr id="{752358CD-688E-43CD-A468-287585BD8C4B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757F6DFD-F5B8-438A-B2A1-0889FA7C4A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90463" y="341066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74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3" y="0"/>
            <a:ext cx="12202273" cy="6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2DC2A-A284-4F81-A4BE-4F067747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0358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AFF7198-7CCB-4F47-8065-BB76382DC5F9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  <a:solidFill>
            <a:schemeClr val="bg1">
              <a:lumMod val="65000"/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95% Bax Metaal processes stainless steel. </a:t>
            </a:r>
          </a:p>
          <a:p>
            <a:r>
              <a:rPr lang="en-US" dirty="0"/>
              <a:t>Most common sorts are 304 and 316 of which 316 is more corrosion resistant. Both are non-magnetic. </a:t>
            </a:r>
          </a:p>
          <a:p>
            <a:r>
              <a:rPr lang="en-US" dirty="0"/>
              <a:t>Sheet sizes that are used at Bax Metaal are: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4000x2000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3000x1500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2500x1250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2000x1000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Thickness ranges from 1 to 30 mm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760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nnovation, disruption, and how to tell the difference ...">
            <a:extLst>
              <a:ext uri="{FF2B5EF4-FFF2-40B4-BE49-F238E27FC236}">
                <a16:creationId xmlns:a16="http://schemas.microsoft.com/office/drawing/2014/main" id="{B87F1709-3636-492D-9C56-20A29EC6E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28508" r="21946" b="3432"/>
          <a:stretch/>
        </p:blipFill>
        <p:spPr bwMode="auto">
          <a:xfrm>
            <a:off x="-1587452" y="1539459"/>
            <a:ext cx="4567011" cy="37238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5DF-B7D7-4AB1-95EF-F990E6FCD64E}"/>
              </a:ext>
            </a:extLst>
          </p:cNvPr>
          <p:cNvSpPr/>
          <p:nvPr/>
        </p:nvSpPr>
        <p:spPr>
          <a:xfrm>
            <a:off x="0" y="1539459"/>
            <a:ext cx="353098" cy="3779082"/>
          </a:xfrm>
          <a:prstGeom prst="rect">
            <a:avLst/>
          </a:prstGeom>
          <a:solidFill>
            <a:schemeClr val="bg1"/>
          </a:solidFill>
          <a:ln w="19050" cap="sq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B018-1964-4013-97B4-B89FC3A9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43BC-CA11-4315-92FC-BFB0B4733106}" type="datetime1">
              <a:rPr lang="en-US" smtClean="0"/>
              <a:t>6/27/2020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CFBB-8272-4082-B975-F142A5EE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err="1"/>
              <a:t>Supplier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r>
              <a:rPr lang="nl-NL" dirty="0"/>
              <a:t> Bax metaal B.v.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2B06B-4AB8-4B0C-9268-AC7484F2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7392-EA27-4CCD-B96D-F243B51E4B70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14B30B-AF45-47F7-8AFE-C4070BF5B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using sheet metal?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A48454-8AB2-4DAB-B8C3-DA07699F0B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More knowledge about applying sheet metal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B6B64-0D85-4143-801A-3C6A8DE02023}"/>
              </a:ext>
            </a:extLst>
          </p:cNvPr>
          <p:cNvSpPr txBox="1"/>
          <p:nvPr/>
        </p:nvSpPr>
        <p:spPr>
          <a:xfrm>
            <a:off x="3290047" y="2187388"/>
            <a:ext cx="7494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Low cost price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Freedom in designing shapes by using laser cutting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Relatively thin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Quick to produce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Stiffness can be achieved over longer lengths by using bending</a:t>
            </a:r>
          </a:p>
        </p:txBody>
      </p:sp>
    </p:spTree>
    <p:extLst>
      <p:ext uri="{BB962C8B-B14F-4D97-AF65-F5344CB8AC3E}">
        <p14:creationId xmlns:p14="http://schemas.microsoft.com/office/powerpoint/2010/main" val="4793136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27F949D683B347A1C82AE428A6401D" ma:contentTypeVersion="11" ma:contentTypeDescription="Create a new document." ma:contentTypeScope="" ma:versionID="b0fd815247201bc9278ae48befde17f3">
  <xsd:schema xmlns:xsd="http://www.w3.org/2001/XMLSchema" xmlns:xs="http://www.w3.org/2001/XMLSchema" xmlns:p="http://schemas.microsoft.com/office/2006/metadata/properties" xmlns:ns3="665c44e8-82e0-472a-a146-da60c58e68e1" xmlns:ns4="e318d884-5dd1-4967-81cb-96c19333dfbc" xmlns:ns5="0986a654-86a8-4850-bb99-aa6c017799cf" targetNamespace="http://schemas.microsoft.com/office/2006/metadata/properties" ma:root="true" ma:fieldsID="dc0495bb3f80f1cf52616fead2fdc83d" ns3:_="" ns4:_="" ns5:_="">
    <xsd:import namespace="665c44e8-82e0-472a-a146-da60c58e68e1"/>
    <xsd:import namespace="e318d884-5dd1-4967-81cb-96c19333dfbc"/>
    <xsd:import namespace="0986a654-86a8-4850-bb99-aa6c017799cf"/>
    <xsd:element name="properties">
      <xsd:complexType>
        <xsd:sequence>
          <xsd:element name="documentManagement">
            <xsd:complexType>
              <xsd:all>
                <xsd:element ref="ns3:h299cf7589dc4b75bcd2bf9f19243c76" minOccurs="0"/>
                <xsd:element ref="ns3:TaxCatchAll" minOccurs="0"/>
                <xsd:element ref="ns3:TaxCatchAllLabel" minOccurs="0"/>
                <xsd:element ref="ns4:MediaServiceMetadata" minOccurs="0"/>
                <xsd:element ref="ns4:MediaServiceFastMetadata" minOccurs="0"/>
                <xsd:element ref="ns5:SharedWithUsers" minOccurs="0"/>
                <xsd:element ref="ns5:SharedWithDetails" minOccurs="0"/>
                <xsd:element ref="ns5:SharingHintHash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c44e8-82e0-472a-a146-da60c58e68e1" elementFormDefault="qualified">
    <xsd:import namespace="http://schemas.microsoft.com/office/2006/documentManagement/types"/>
    <xsd:import namespace="http://schemas.microsoft.com/office/infopath/2007/PartnerControls"/>
    <xsd:element name="h299cf7589dc4b75bcd2bf9f19243c76" ma:index="8" nillable="true" ma:taxonomy="true" ma:internalName="h299cf7589dc4b75bcd2bf9f19243c76" ma:taxonomyFieldName="InformationClassification" ma:displayName="Information Classification" ma:readOnly="false" ma:default="" ma:fieldId="{1299cf75-89dc-4b75-bcd2-bf9f19243c76}" ma:sspId="9bb7800a-9dd4-4efa-9404-7ac564e64633" ma:termSetId="15e70205-4b68-455f-98cc-31f0c369727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8573f09-c27c-4eda-947d-bdb3e894433e}" ma:internalName="TaxCatchAll" ma:showField="CatchAllData" ma:web="0986a654-86a8-4850-bb99-aa6c017799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8573f09-c27c-4eda-947d-bdb3e894433e}" ma:internalName="TaxCatchAllLabel" ma:readOnly="true" ma:showField="CatchAllDataLabel" ma:web="0986a654-86a8-4850-bb99-aa6c017799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8d884-5dd1-4967-81cb-96c19333d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6a654-86a8-4850-bb99-aa6c017799c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5c44e8-82e0-472a-a146-da60c58e68e1"/>
    <h299cf7589dc4b75bcd2bf9f19243c76 xmlns="665c44e8-82e0-472a-a146-da60c58e68e1">
      <Terms xmlns="http://schemas.microsoft.com/office/infopath/2007/PartnerControls"/>
    </h299cf7589dc4b75bcd2bf9f19243c76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bb7800a-9dd4-4efa-9404-7ac564e64633" ContentTypeId="0x0101" PreviousValue="false"/>
</file>

<file path=customXml/itemProps1.xml><?xml version="1.0" encoding="utf-8"?>
<ds:datastoreItem xmlns:ds="http://schemas.openxmlformats.org/officeDocument/2006/customXml" ds:itemID="{06C36DAF-63EF-48DF-96BB-DB747BC01C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5c44e8-82e0-472a-a146-da60c58e68e1"/>
    <ds:schemaRef ds:uri="e318d884-5dd1-4967-81cb-96c19333dfbc"/>
    <ds:schemaRef ds:uri="0986a654-86a8-4850-bb99-aa6c01779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1B9B31-D944-4B20-8FA2-A3CF7FC02D2A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665c44e8-82e0-472a-a146-da60c58e68e1"/>
    <ds:schemaRef ds:uri="0986a654-86a8-4850-bb99-aa6c017799cf"/>
    <ds:schemaRef ds:uri="e318d884-5dd1-4967-81cb-96c19333dfb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E00A38-9CB5-4221-8CCF-E64C6F12163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EF632E9-45DB-45B0-A292-F0FED0AB7057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4090</TotalTime>
  <Words>1262</Words>
  <Application>Microsoft Office PowerPoint</Application>
  <PresentationFormat>Widescreen</PresentationFormat>
  <Paragraphs>350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 Unicode MS</vt:lpstr>
      <vt:lpstr>MS PGothic</vt:lpstr>
      <vt:lpstr>Arial</vt:lpstr>
      <vt:lpstr>Calibri</vt:lpstr>
      <vt:lpstr>Calibri Light</vt:lpstr>
      <vt:lpstr>Titillium</vt:lpstr>
      <vt:lpstr>Verdana</vt:lpstr>
      <vt:lpstr>Wingdings</vt:lpstr>
      <vt:lpstr>Kantoorthema</vt:lpstr>
      <vt:lpstr>PowerPoint Presentation</vt:lpstr>
      <vt:lpstr>Today’s Experts and Facilitator</vt:lpstr>
      <vt:lpstr>Agenda</vt:lpstr>
      <vt:lpstr>Setup for today</vt:lpstr>
      <vt:lpstr>Expectations</vt:lpstr>
      <vt:lpstr>Expectations</vt:lpstr>
      <vt:lpstr>PowerPoint Presentation</vt:lpstr>
      <vt:lpstr>PowerPoint Presentation</vt:lpstr>
      <vt:lpstr>Why using sheet metal?</vt:lpstr>
      <vt:lpstr>What is the most important reasons to use sheet metal?</vt:lpstr>
      <vt:lpstr>What is the most important reasons to use sheet metal?</vt:lpstr>
      <vt:lpstr>What are the core process</vt:lpstr>
      <vt:lpstr>What are the core process</vt:lpstr>
      <vt:lpstr>What are the core process</vt:lpstr>
      <vt:lpstr>What are the core process</vt:lpstr>
      <vt:lpstr>What are the core process</vt:lpstr>
      <vt:lpstr>What are the core process</vt:lpstr>
      <vt:lpstr>What are the core process</vt:lpstr>
      <vt:lpstr>What are the core process</vt:lpstr>
      <vt:lpstr>What are the core process</vt:lpstr>
      <vt:lpstr>Which challenges do you see?</vt:lpstr>
      <vt:lpstr>PowerPoint Presentation</vt:lpstr>
      <vt:lpstr>How can we cooperate to innovate?</vt:lpstr>
      <vt:lpstr>How can we cooperate to innovate?</vt:lpstr>
      <vt:lpstr>Participate and win.</vt:lpstr>
      <vt:lpstr>Participate and win.</vt:lpstr>
      <vt:lpstr>How can we cooperate to innovate?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Mathijs Kox - Bax Metaal</dc:creator>
  <cp:lastModifiedBy>Arno Sprengers</cp:lastModifiedBy>
  <cp:revision>90</cp:revision>
  <dcterms:created xsi:type="dcterms:W3CDTF">2020-05-27T07:29:59Z</dcterms:created>
  <dcterms:modified xsi:type="dcterms:W3CDTF">2020-06-27T08:50:59Z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0x0101009827F949D683B347A1C82AE428A6401D</vt:lpwstr>
  </property>
</Properties>
</file>